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43" r:id="rId2"/>
    <p:sldId id="372" r:id="rId3"/>
    <p:sldId id="347" r:id="rId4"/>
    <p:sldId id="256" r:id="rId5"/>
    <p:sldId id="349" r:id="rId6"/>
    <p:sldId id="319" r:id="rId7"/>
    <p:sldId id="321" r:id="rId8"/>
    <p:sldId id="274" r:id="rId9"/>
    <p:sldId id="330" r:id="rId10"/>
    <p:sldId id="331" r:id="rId11"/>
    <p:sldId id="324" r:id="rId12"/>
    <p:sldId id="325" r:id="rId13"/>
    <p:sldId id="326" r:id="rId14"/>
    <p:sldId id="333" r:id="rId15"/>
    <p:sldId id="334" r:id="rId16"/>
    <p:sldId id="327" r:id="rId17"/>
    <p:sldId id="311" r:id="rId18"/>
    <p:sldId id="312" r:id="rId19"/>
    <p:sldId id="313" r:id="rId20"/>
    <p:sldId id="314" r:id="rId21"/>
    <p:sldId id="315" r:id="rId22"/>
    <p:sldId id="310" r:id="rId23"/>
    <p:sldId id="316" r:id="rId24"/>
    <p:sldId id="336" r:id="rId25"/>
    <p:sldId id="337" r:id="rId26"/>
    <p:sldId id="305" r:id="rId27"/>
    <p:sldId id="306" r:id="rId28"/>
    <p:sldId id="332" r:id="rId29"/>
    <p:sldId id="346" r:id="rId30"/>
    <p:sldId id="338" r:id="rId31"/>
    <p:sldId id="279" r:id="rId32"/>
    <p:sldId id="329" r:id="rId33"/>
    <p:sldId id="350" r:id="rId34"/>
    <p:sldId id="352" r:id="rId35"/>
    <p:sldId id="353" r:id="rId36"/>
    <p:sldId id="261" r:id="rId37"/>
    <p:sldId id="361" r:id="rId38"/>
    <p:sldId id="354" r:id="rId39"/>
    <p:sldId id="309" r:id="rId40"/>
    <p:sldId id="340" r:id="rId41"/>
    <p:sldId id="374" r:id="rId42"/>
    <p:sldId id="376" r:id="rId43"/>
    <p:sldId id="378" r:id="rId44"/>
    <p:sldId id="377" r:id="rId45"/>
    <p:sldId id="362" r:id="rId46"/>
    <p:sldId id="297" r:id="rId47"/>
    <p:sldId id="356" r:id="rId48"/>
    <p:sldId id="298" r:id="rId49"/>
    <p:sldId id="379" r:id="rId50"/>
    <p:sldId id="342" r:id="rId51"/>
    <p:sldId id="302" r:id="rId52"/>
    <p:sldId id="364" r:id="rId53"/>
    <p:sldId id="359" r:id="rId54"/>
    <p:sldId id="357" r:id="rId55"/>
    <p:sldId id="360" r:id="rId56"/>
    <p:sldId id="366" r:id="rId57"/>
    <p:sldId id="367" r:id="rId58"/>
    <p:sldId id="368" r:id="rId59"/>
    <p:sldId id="369" r:id="rId60"/>
    <p:sldId id="370" r:id="rId61"/>
    <p:sldId id="37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CD5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90" autoAdjust="0"/>
  </p:normalViewPr>
  <p:slideViewPr>
    <p:cSldViewPr snapToGrid="0">
      <p:cViewPr varScale="1">
        <p:scale>
          <a:sx n="92" d="100"/>
          <a:sy n="92" d="100"/>
        </p:scale>
        <p:origin x="-978" y="-108"/>
      </p:cViewPr>
      <p:guideLst>
        <p:guide orient="horz" pos="2050"/>
        <p:guide pos="3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410EE-2045-4827-BA9C-E3E6DEBEFB85}" type="datetimeFigureOut">
              <a:rPr lang="en-US" smtClean="0"/>
              <a:pPr/>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7BBE5-F420-4177-B66F-B0E4E1562D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a:t>
            </a:r>
            <a:r>
              <a:rPr lang="en-US" dirty="0" err="1" smtClean="0"/>
              <a:t>wa</a:t>
            </a:r>
            <a:endParaRPr lang="en-US" dirty="0" smtClean="0"/>
          </a:p>
          <a:p>
            <a:r>
              <a:rPr lang="en-US" dirty="0" err="1" smtClean="0"/>
              <a:t>wigner</a:t>
            </a:r>
            <a:r>
              <a:rPr lang="en-US" dirty="0" smtClean="0"/>
              <a:t>-described</a:t>
            </a:r>
            <a:r>
              <a:rPr lang="en-US" baseline="0" dirty="0" smtClean="0"/>
              <a:t> elementary particles through the application of symmetry.</a:t>
            </a:r>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 transformation does not block </a:t>
            </a:r>
            <a:r>
              <a:rPr lang="en-US" dirty="0" err="1" smtClean="0"/>
              <a:t>diagonalize</a:t>
            </a:r>
            <a:r>
              <a:rPr lang="en-US" dirty="0" smtClean="0"/>
              <a:t> the matrix, then irreducible</a:t>
            </a:r>
          </a:p>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57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58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57BBE5-F420-4177-B66F-B0E4E1562DAF}"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D00D6-B2BD-411A-BF18-E0E26E775C33}" type="datetime1">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215BB-F2A3-4503-A1F7-A8256EDF1205}" type="datetime1">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F8BA2-22D1-4EF0-9110-D0BBF428567E}" type="datetime1">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038A9-3AB1-48AF-B057-2C21D7C25F70}" type="datetime1">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21EEB-801C-452E-828B-9DD2A4AF601C}" type="datetime1">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4C1A3F-7C34-4208-BA88-95F6A03EB305}" type="datetime1">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F1B5C3-C999-463C-B100-824FE77FAB7F}" type="datetime1">
              <a:rPr lang="en-US" smtClean="0"/>
              <a:pPr/>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68BEB-B2D3-41E8-B2F2-3E7E9DB9371D}" type="datetime1">
              <a:rPr lang="en-US" smtClean="0"/>
              <a:pPr/>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49134-0BAA-488D-A934-357B147BFF41}" type="datetime1">
              <a:rPr lang="en-US" smtClean="0"/>
              <a:pPr/>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F2D61-9403-4F75-91C9-58ECEA24010F}" type="datetime1">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D0471-8A87-43DB-B0FB-BB1AE3DE6C5D}" type="datetime1">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CE181-75D3-4D4D-AF57-88446D52B1C7}" type="datetime1">
              <a:rPr lang="en-US" smtClean="0"/>
              <a:pPr/>
              <a:t>10/24/2014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7.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3.png"/><Relationship Id="rId7"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5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412" y="2130425"/>
            <a:ext cx="8870329" cy="1470025"/>
          </a:xfrm>
        </p:spPr>
        <p:txBody>
          <a:bodyPr/>
          <a:lstStyle/>
          <a:p>
            <a:r>
              <a:rPr lang="en-US" dirty="0" smtClean="0"/>
              <a:t>Part 2.4: Rules that Govern Symmetry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989066"/>
          </a:xfrm>
        </p:spPr>
        <p:txBody>
          <a:bodyPr>
            <a:normAutofit/>
          </a:bodyPr>
          <a:lstStyle/>
          <a:p>
            <a:pPr marL="514350" indent="-514350">
              <a:buFont typeface="+mj-lt"/>
              <a:buAutoNum type="arabicParenR"/>
            </a:pPr>
            <a:r>
              <a:rPr lang="en-US" sz="2800" dirty="0" smtClean="0"/>
              <a:t>The product of any two elements of the group is itself an element of the group. </a:t>
            </a:r>
          </a:p>
        </p:txBody>
      </p:sp>
      <p:sp>
        <p:nvSpPr>
          <p:cNvPr id="12" name="TextBox 11"/>
          <p:cNvSpPr txBox="1"/>
          <p:nvPr/>
        </p:nvSpPr>
        <p:spPr>
          <a:xfrm>
            <a:off x="2715940" y="2933314"/>
            <a:ext cx="923453" cy="369332"/>
          </a:xfrm>
          <a:prstGeom prst="rect">
            <a:avLst/>
          </a:prstGeom>
          <a:noFill/>
        </p:spPr>
        <p:txBody>
          <a:bodyPr wrap="square" rtlCol="0">
            <a:spAutoFit/>
          </a:bodyPr>
          <a:lstStyle/>
          <a:p>
            <a:pPr algn="ctr"/>
            <a:r>
              <a:rPr lang="en-US" dirty="0" smtClean="0"/>
              <a:t>NH</a:t>
            </a:r>
            <a:r>
              <a:rPr lang="en-US" baseline="-25000" dirty="0" smtClean="0"/>
              <a:t>3</a:t>
            </a:r>
            <a:endParaRPr lang="en-US" baseline="-25000" dirty="0"/>
          </a:p>
        </p:txBody>
      </p:sp>
      <p:sp>
        <p:nvSpPr>
          <p:cNvPr id="15" name="TextBox 14"/>
          <p:cNvSpPr txBox="1"/>
          <p:nvPr/>
        </p:nvSpPr>
        <p:spPr>
          <a:xfrm>
            <a:off x="5658295" y="2272418"/>
            <a:ext cx="1810693" cy="369332"/>
          </a:xfrm>
          <a:prstGeom prst="rect">
            <a:avLst/>
          </a:prstGeom>
          <a:noFill/>
        </p:spPr>
        <p:txBody>
          <a:bodyPr wrap="square" rtlCol="0">
            <a:spAutoFit/>
          </a:bodyPr>
          <a:lstStyle/>
          <a:p>
            <a:pPr algn="ctr"/>
            <a:r>
              <a:rPr lang="en-US" dirty="0" smtClean="0"/>
              <a:t>C</a:t>
            </a:r>
            <a:r>
              <a:rPr lang="en-US" baseline="-25000" dirty="0" smtClean="0"/>
              <a:t>3v</a:t>
            </a:r>
            <a:r>
              <a:rPr lang="en-US" dirty="0" smtClean="0"/>
              <a:t> point group</a:t>
            </a:r>
            <a:endParaRPr lang="en-US" dirty="0"/>
          </a:p>
        </p:txBody>
      </p:sp>
      <p:sp>
        <p:nvSpPr>
          <p:cNvPr id="16" name="Rectangle 15"/>
          <p:cNvSpPr/>
          <p:nvPr/>
        </p:nvSpPr>
        <p:spPr>
          <a:xfrm>
            <a:off x="1561285" y="3543078"/>
            <a:ext cx="1573059" cy="400110"/>
          </a:xfrm>
          <a:prstGeom prst="rect">
            <a:avLst/>
          </a:prstGeom>
        </p:spPr>
        <p:txBody>
          <a:bodyPr wrap="none">
            <a:spAutoFit/>
          </a:bodyPr>
          <a:lstStyle/>
          <a:p>
            <a:r>
              <a:rPr lang="en-US" sz="2000" dirty="0" err="1" smtClean="0">
                <a:latin typeface="Symbol" pitchFamily="18" charset="2"/>
              </a:rPr>
              <a:t>s</a:t>
            </a:r>
            <a:r>
              <a:rPr lang="en-US" sz="2000" baseline="-25000" dirty="0" err="1" smtClean="0"/>
              <a:t>v</a:t>
            </a:r>
            <a:r>
              <a:rPr lang="en-US" sz="2000" dirty="0" smtClean="0"/>
              <a:t>’’ • C</a:t>
            </a:r>
            <a:r>
              <a:rPr lang="en-US" sz="2000" baseline="-25000" dirty="0" smtClean="0"/>
              <a:t>3</a:t>
            </a:r>
            <a:r>
              <a:rPr lang="en-US" sz="2000" dirty="0" smtClean="0"/>
              <a:t> =  __</a:t>
            </a:r>
            <a:endParaRPr lang="en-US" sz="2000" dirty="0"/>
          </a:p>
        </p:txBody>
      </p:sp>
      <p:sp>
        <p:nvSpPr>
          <p:cNvPr id="19" name="Rectangle 18"/>
          <p:cNvSpPr/>
          <p:nvPr/>
        </p:nvSpPr>
        <p:spPr>
          <a:xfrm>
            <a:off x="2637210" y="3534048"/>
            <a:ext cx="450764" cy="369332"/>
          </a:xfrm>
          <a:prstGeom prst="rect">
            <a:avLst/>
          </a:prstGeom>
        </p:spPr>
        <p:txBody>
          <a:bodyPr wrap="none">
            <a:spAutoFit/>
          </a:bodyPr>
          <a:lstStyle/>
          <a:p>
            <a:r>
              <a:rPr lang="en-US" dirty="0" smtClean="0">
                <a:latin typeface="Symbol" pitchFamily="18" charset="2"/>
              </a:rPr>
              <a:t> </a:t>
            </a:r>
            <a:r>
              <a:rPr lang="en-US" dirty="0" err="1" smtClean="0">
                <a:latin typeface="Symbol" pitchFamily="18" charset="2"/>
              </a:rPr>
              <a:t>s</a:t>
            </a:r>
            <a:r>
              <a:rPr lang="en-US" baseline="-25000" dirty="0" err="1" smtClean="0"/>
              <a:t>v</a:t>
            </a:r>
            <a:endParaRPr lang="en-US" dirty="0"/>
          </a:p>
        </p:txBody>
      </p:sp>
      <p:pic>
        <p:nvPicPr>
          <p:cNvPr id="20" name="Picture 7"/>
          <p:cNvPicPr>
            <a:picLocks noChangeAspect="1" noChangeArrowheads="1"/>
          </p:cNvPicPr>
          <p:nvPr/>
        </p:nvPicPr>
        <p:blipFill>
          <a:blip r:embed="rId2" cstate="print"/>
          <a:srcRect/>
          <a:stretch>
            <a:fillRect/>
          </a:stretch>
        </p:blipFill>
        <p:spPr bwMode="auto">
          <a:xfrm>
            <a:off x="2560260" y="2247430"/>
            <a:ext cx="1187889" cy="754310"/>
          </a:xfrm>
          <a:prstGeom prst="rect">
            <a:avLst/>
          </a:prstGeom>
          <a:noFill/>
          <a:ln w="9525">
            <a:noFill/>
            <a:miter lim="800000"/>
            <a:headEnd/>
            <a:tailEnd/>
          </a:ln>
        </p:spPr>
      </p:pic>
      <p:pic>
        <p:nvPicPr>
          <p:cNvPr id="75778" name="Picture 2"/>
          <p:cNvPicPr>
            <a:picLocks noChangeAspect="1" noChangeArrowheads="1"/>
          </p:cNvPicPr>
          <p:nvPr/>
        </p:nvPicPr>
        <p:blipFill>
          <a:blip r:embed="rId3" cstate="print"/>
          <a:srcRect/>
          <a:stretch>
            <a:fillRect/>
          </a:stretch>
        </p:blipFill>
        <p:spPr bwMode="auto">
          <a:xfrm>
            <a:off x="4468298" y="2684306"/>
            <a:ext cx="4429125" cy="276225"/>
          </a:xfrm>
          <a:prstGeom prst="rect">
            <a:avLst/>
          </a:prstGeom>
          <a:noFill/>
          <a:ln w="9525">
            <a:noFill/>
            <a:miter lim="800000"/>
            <a:headEnd/>
            <a:tailEnd/>
          </a:ln>
        </p:spPr>
      </p:pic>
      <p:pic>
        <p:nvPicPr>
          <p:cNvPr id="75779" name="Picture 3"/>
          <p:cNvPicPr>
            <a:picLocks noChangeAspect="1" noChangeArrowheads="1"/>
          </p:cNvPicPr>
          <p:nvPr/>
        </p:nvPicPr>
        <p:blipFill>
          <a:blip r:embed="rId4" cstate="print"/>
          <a:srcRect/>
          <a:stretch>
            <a:fillRect/>
          </a:stretch>
        </p:blipFill>
        <p:spPr bwMode="auto">
          <a:xfrm>
            <a:off x="81477" y="4325625"/>
            <a:ext cx="4321850" cy="753350"/>
          </a:xfrm>
          <a:prstGeom prst="rect">
            <a:avLst/>
          </a:prstGeom>
          <a:noFill/>
          <a:ln w="9525">
            <a:noFill/>
            <a:miter lim="800000"/>
            <a:headEnd/>
            <a:tailEnd/>
          </a:ln>
        </p:spPr>
      </p:pic>
      <p:pic>
        <p:nvPicPr>
          <p:cNvPr id="75780" name="Picture 4"/>
          <p:cNvPicPr>
            <a:picLocks noChangeAspect="1" noChangeArrowheads="1"/>
          </p:cNvPicPr>
          <p:nvPr/>
        </p:nvPicPr>
        <p:blipFill>
          <a:blip r:embed="rId5" cstate="print"/>
          <a:srcRect/>
          <a:stretch>
            <a:fillRect/>
          </a:stretch>
        </p:blipFill>
        <p:spPr bwMode="auto">
          <a:xfrm>
            <a:off x="878188" y="5291283"/>
            <a:ext cx="2815628" cy="784963"/>
          </a:xfrm>
          <a:prstGeom prst="rect">
            <a:avLst/>
          </a:prstGeom>
          <a:noFill/>
          <a:ln w="9525">
            <a:noFill/>
            <a:miter lim="800000"/>
            <a:headEnd/>
            <a:tailEnd/>
          </a:ln>
        </p:spPr>
      </p:pic>
      <p:sp>
        <p:nvSpPr>
          <p:cNvPr id="24" name="Rectangle 23"/>
          <p:cNvSpPr/>
          <p:nvPr/>
        </p:nvSpPr>
        <p:spPr>
          <a:xfrm>
            <a:off x="6177045" y="3532515"/>
            <a:ext cx="1688476" cy="400110"/>
          </a:xfrm>
          <a:prstGeom prst="rect">
            <a:avLst/>
          </a:prstGeom>
        </p:spPr>
        <p:txBody>
          <a:bodyPr wrap="none">
            <a:spAutoFit/>
          </a:bodyPr>
          <a:lstStyle/>
          <a:p>
            <a:r>
              <a:rPr lang="en-US" sz="2000" dirty="0" smtClean="0"/>
              <a:t>C</a:t>
            </a:r>
            <a:r>
              <a:rPr lang="en-US" sz="2000" baseline="-25000" dirty="0" smtClean="0"/>
              <a:t>3</a:t>
            </a:r>
            <a:r>
              <a:rPr lang="en-US" sz="2000" dirty="0" smtClean="0"/>
              <a:t> •  </a:t>
            </a:r>
            <a:r>
              <a:rPr lang="en-US" sz="2000" dirty="0" err="1" smtClean="0">
                <a:latin typeface="Symbol" pitchFamily="18" charset="2"/>
              </a:rPr>
              <a:t>s</a:t>
            </a:r>
            <a:r>
              <a:rPr lang="en-US" sz="2000" baseline="-25000" dirty="0" err="1" smtClean="0"/>
              <a:t>v</a:t>
            </a:r>
            <a:r>
              <a:rPr lang="en-US" sz="2000" dirty="0" smtClean="0"/>
              <a:t>’’ =  __</a:t>
            </a:r>
            <a:endParaRPr lang="en-US" sz="2000" dirty="0"/>
          </a:p>
        </p:txBody>
      </p:sp>
      <p:pic>
        <p:nvPicPr>
          <p:cNvPr id="75781" name="Picture 5"/>
          <p:cNvPicPr>
            <a:picLocks noChangeAspect="1" noChangeArrowheads="1"/>
          </p:cNvPicPr>
          <p:nvPr/>
        </p:nvPicPr>
        <p:blipFill>
          <a:blip r:embed="rId6" cstate="print"/>
          <a:srcRect/>
          <a:stretch>
            <a:fillRect/>
          </a:stretch>
        </p:blipFill>
        <p:spPr bwMode="auto">
          <a:xfrm>
            <a:off x="4672017" y="4297042"/>
            <a:ext cx="4390506" cy="816975"/>
          </a:xfrm>
          <a:prstGeom prst="rect">
            <a:avLst/>
          </a:prstGeom>
          <a:noFill/>
          <a:ln w="9525">
            <a:noFill/>
            <a:miter lim="800000"/>
            <a:headEnd/>
            <a:tailEnd/>
          </a:ln>
        </p:spPr>
      </p:pic>
      <p:sp>
        <p:nvSpPr>
          <p:cNvPr id="27" name="Rectangle 26"/>
          <p:cNvSpPr/>
          <p:nvPr/>
        </p:nvSpPr>
        <p:spPr>
          <a:xfrm>
            <a:off x="7352484" y="3503847"/>
            <a:ext cx="460382" cy="400110"/>
          </a:xfrm>
          <a:prstGeom prst="rect">
            <a:avLst/>
          </a:prstGeom>
        </p:spPr>
        <p:txBody>
          <a:bodyPr wrap="none">
            <a:spAutoFit/>
          </a:bodyPr>
          <a:lstStyle/>
          <a:p>
            <a:r>
              <a:rPr lang="en-US" sz="2000" dirty="0" smtClean="0"/>
              <a:t>C</a:t>
            </a:r>
            <a:r>
              <a:rPr lang="en-US" sz="2000" baseline="-25000" dirty="0" smtClean="0"/>
              <a:t>3</a:t>
            </a:r>
            <a:r>
              <a:rPr lang="en-US" sz="2000" baseline="30000" dirty="0" smtClean="0"/>
              <a:t>-</a:t>
            </a:r>
            <a:endParaRPr lang="en-US" sz="2000" baseline="30000" dirty="0"/>
          </a:p>
        </p:txBody>
      </p:sp>
      <p:pic>
        <p:nvPicPr>
          <p:cNvPr id="75782" name="Picture 6"/>
          <p:cNvPicPr>
            <a:picLocks noChangeAspect="1" noChangeArrowheads="1"/>
          </p:cNvPicPr>
          <p:nvPr/>
        </p:nvPicPr>
        <p:blipFill>
          <a:blip r:embed="rId7" cstate="print"/>
          <a:srcRect/>
          <a:stretch>
            <a:fillRect/>
          </a:stretch>
        </p:blipFill>
        <p:spPr bwMode="auto">
          <a:xfrm>
            <a:off x="5455810" y="5236254"/>
            <a:ext cx="3032292" cy="847677"/>
          </a:xfrm>
          <a:prstGeom prst="rect">
            <a:avLst/>
          </a:prstGeom>
          <a:noFill/>
          <a:ln w="9525">
            <a:noFill/>
            <a:miter lim="800000"/>
            <a:headEnd/>
            <a:tailEnd/>
          </a:ln>
        </p:spPr>
      </p:pic>
      <p:sp>
        <p:nvSpPr>
          <p:cNvPr id="29" name="TextBox 28"/>
          <p:cNvSpPr txBox="1"/>
          <p:nvPr/>
        </p:nvSpPr>
        <p:spPr>
          <a:xfrm>
            <a:off x="777087" y="2849585"/>
            <a:ext cx="1422909" cy="369332"/>
          </a:xfrm>
          <a:prstGeom prst="rect">
            <a:avLst/>
          </a:prstGeom>
          <a:noFill/>
        </p:spPr>
        <p:txBody>
          <a:bodyPr wrap="square" rtlCol="0">
            <a:spAutoFit/>
          </a:bodyPr>
          <a:lstStyle/>
          <a:p>
            <a:r>
              <a:rPr lang="en-US" dirty="0" smtClean="0">
                <a:solidFill>
                  <a:srgbClr val="FF0000"/>
                </a:solidFill>
              </a:rPr>
              <a:t>Perform First</a:t>
            </a:r>
            <a:endParaRPr lang="en-US" dirty="0">
              <a:solidFill>
                <a:srgbClr val="FF0000"/>
              </a:solidFill>
            </a:endParaRPr>
          </a:p>
        </p:txBody>
      </p:sp>
      <p:cxnSp>
        <p:nvCxnSpPr>
          <p:cNvPr id="30" name="Straight Arrow Connector 29"/>
          <p:cNvCxnSpPr/>
          <p:nvPr/>
        </p:nvCxnSpPr>
        <p:spPr>
          <a:xfrm>
            <a:off x="2027976" y="3168713"/>
            <a:ext cx="232377" cy="4406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487" y="3164947"/>
            <a:ext cx="1732213" cy="369332"/>
          </a:xfrm>
          <a:prstGeom prst="rect">
            <a:avLst/>
          </a:prstGeom>
          <a:noFill/>
        </p:spPr>
        <p:txBody>
          <a:bodyPr wrap="square" rtlCol="0">
            <a:spAutoFit/>
          </a:bodyPr>
          <a:lstStyle/>
          <a:p>
            <a:r>
              <a:rPr lang="en-US" dirty="0" smtClean="0">
                <a:solidFill>
                  <a:srgbClr val="FF0000"/>
                </a:solidFill>
              </a:rPr>
              <a:t>Perform Second</a:t>
            </a:r>
            <a:endParaRPr lang="en-US" dirty="0">
              <a:solidFill>
                <a:srgbClr val="FF0000"/>
              </a:solidFill>
            </a:endParaRPr>
          </a:p>
        </p:txBody>
      </p:sp>
      <p:cxnSp>
        <p:nvCxnSpPr>
          <p:cNvPr id="32" name="Straight Arrow Connector 31"/>
          <p:cNvCxnSpPr/>
          <p:nvPr/>
        </p:nvCxnSpPr>
        <p:spPr>
          <a:xfrm>
            <a:off x="1539094" y="3458425"/>
            <a:ext cx="99191" cy="16296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10447" y="6452456"/>
            <a:ext cx="5468583" cy="369332"/>
          </a:xfrm>
          <a:prstGeom prst="rect">
            <a:avLst/>
          </a:prstGeom>
          <a:noFill/>
        </p:spPr>
        <p:txBody>
          <a:bodyPr wrap="square" rtlCol="0">
            <a:spAutoFit/>
          </a:bodyPr>
          <a:lstStyle/>
          <a:p>
            <a:pPr algn="ctr"/>
            <a:r>
              <a:rPr lang="en-US" dirty="0" smtClean="0">
                <a:solidFill>
                  <a:srgbClr val="FF0000"/>
                </a:solidFill>
              </a:rPr>
              <a:t>For C</a:t>
            </a:r>
            <a:r>
              <a:rPr lang="en-US" baseline="-25000" dirty="0" smtClean="0">
                <a:solidFill>
                  <a:srgbClr val="FF0000"/>
                </a:solidFill>
              </a:rPr>
              <a:t>3v</a:t>
            </a:r>
            <a:r>
              <a:rPr lang="en-US" dirty="0" smtClean="0">
                <a:solidFill>
                  <a:srgbClr val="FF0000"/>
                </a:solidFill>
              </a:rPr>
              <a:t> order does matter (non-</a:t>
            </a:r>
            <a:r>
              <a:rPr lang="en-US" dirty="0" err="1" smtClean="0">
                <a:solidFill>
                  <a:srgbClr val="FF0000"/>
                </a:solidFill>
              </a:rPr>
              <a:t>Abelian</a:t>
            </a:r>
            <a:r>
              <a:rPr lang="en-US" dirty="0" smtClean="0">
                <a:solidFill>
                  <a:srgbClr val="FF0000"/>
                </a:solidFill>
              </a:rPr>
              <a:t> Group)!</a:t>
            </a:r>
            <a:endParaRPr lang="en-US" dirty="0">
              <a:solidFill>
                <a:srgbClr val="FF0000"/>
              </a:solidFill>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7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7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7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7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4" grpId="0"/>
      <p:bldP spid="27" grpId="0"/>
      <p:bldP spid="29" grpId="0"/>
      <p:bldP spid="3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a:blip r:embed="rId2" cstate="print"/>
          <a:srcRect/>
          <a:stretch>
            <a:fillRect/>
          </a:stretch>
        </p:blipFill>
        <p:spPr bwMode="auto">
          <a:xfrm>
            <a:off x="1033669" y="3607726"/>
            <a:ext cx="681635" cy="942259"/>
          </a:xfrm>
          <a:prstGeom prst="rect">
            <a:avLst/>
          </a:prstGeom>
          <a:noFill/>
          <a:ln w="9525">
            <a:noFill/>
            <a:miter lim="800000"/>
            <a:headEnd/>
            <a:tailEnd/>
          </a:ln>
        </p:spPr>
      </p:pic>
      <p:pic>
        <p:nvPicPr>
          <p:cNvPr id="77830" name="Picture 6"/>
          <p:cNvPicPr>
            <a:picLocks noChangeAspect="1" noChangeArrowheads="1"/>
          </p:cNvPicPr>
          <p:nvPr/>
        </p:nvPicPr>
        <p:blipFill>
          <a:blip r:embed="rId3" cstate="print"/>
          <a:srcRect/>
          <a:stretch>
            <a:fillRect/>
          </a:stretch>
        </p:blipFill>
        <p:spPr bwMode="auto">
          <a:xfrm>
            <a:off x="634656" y="4632880"/>
            <a:ext cx="1485692" cy="1137444"/>
          </a:xfrm>
          <a:prstGeom prst="rect">
            <a:avLst/>
          </a:prstGeom>
          <a:noFill/>
          <a:ln w="9525">
            <a:noFill/>
            <a:miter lim="800000"/>
            <a:headEnd/>
            <a:tailEnd/>
          </a:ln>
        </p:spPr>
      </p:pic>
      <p:sp>
        <p:nvSpPr>
          <p:cNvPr id="26" name="Rectangle 25"/>
          <p:cNvSpPr/>
          <p:nvPr/>
        </p:nvSpPr>
        <p:spPr>
          <a:xfrm>
            <a:off x="424070" y="4535216"/>
            <a:ext cx="927653" cy="1269240"/>
          </a:xfrm>
          <a:prstGeom prst="rect">
            <a:avLst/>
          </a:prstGeom>
          <a:solidFill>
            <a:srgbClr val="FCD5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rot="16200000" flipH="1">
            <a:off x="212835" y="4776881"/>
            <a:ext cx="2059919" cy="701945"/>
          </a:xfrm>
          <a:prstGeom prst="parallelogram">
            <a:avLst>
              <a:gd name="adj" fmla="val 109814"/>
            </a:avLst>
          </a:prstGeom>
          <a:solidFill>
            <a:srgbClr val="FFC000">
              <a:alpha val="34118"/>
            </a:srgbClr>
          </a:solidFill>
          <a:ln w="3175">
            <a:solidFill>
              <a:srgbClr val="EEECE1">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45097" y="4541841"/>
            <a:ext cx="927653" cy="1269240"/>
          </a:xfrm>
          <a:prstGeom prst="rect">
            <a:avLst/>
          </a:prstGeom>
          <a:solidFill>
            <a:srgbClr val="FCD5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527340"/>
          </a:xfrm>
        </p:spPr>
        <p:txBody>
          <a:bodyPr>
            <a:normAutofit/>
          </a:bodyPr>
          <a:lstStyle/>
          <a:p>
            <a:pPr marL="514350" indent="-514350">
              <a:buNone/>
            </a:pPr>
            <a:r>
              <a:rPr lang="en-US" sz="2800" dirty="0" smtClean="0"/>
              <a:t>2)	The associative law is valid.</a:t>
            </a:r>
          </a:p>
        </p:txBody>
      </p:sp>
      <p:sp>
        <p:nvSpPr>
          <p:cNvPr id="7" name="TextBox 6"/>
          <p:cNvSpPr txBox="1"/>
          <p:nvPr/>
        </p:nvSpPr>
        <p:spPr>
          <a:xfrm>
            <a:off x="561321" y="1792584"/>
            <a:ext cx="2245245" cy="461665"/>
          </a:xfrm>
          <a:prstGeom prst="rect">
            <a:avLst/>
          </a:prstGeom>
          <a:noFill/>
        </p:spPr>
        <p:txBody>
          <a:bodyPr wrap="square" rtlCol="0">
            <a:spAutoFit/>
          </a:bodyPr>
          <a:lstStyle/>
          <a:p>
            <a:r>
              <a:rPr lang="en-US" sz="2400" dirty="0" smtClean="0"/>
              <a:t>Associative Law-</a:t>
            </a:r>
            <a:endParaRPr lang="en-US" sz="2400" dirty="0"/>
          </a:p>
        </p:txBody>
      </p:sp>
      <p:sp>
        <p:nvSpPr>
          <p:cNvPr id="8" name="Rectangle 7"/>
          <p:cNvSpPr/>
          <p:nvPr/>
        </p:nvSpPr>
        <p:spPr>
          <a:xfrm>
            <a:off x="2667503" y="1822942"/>
            <a:ext cx="6367847" cy="1200329"/>
          </a:xfrm>
          <a:prstGeom prst="rect">
            <a:avLst/>
          </a:prstGeom>
        </p:spPr>
        <p:txBody>
          <a:bodyPr wrap="square">
            <a:spAutoFit/>
          </a:bodyPr>
          <a:lstStyle/>
          <a:p>
            <a:r>
              <a:rPr lang="en-US" sz="2400" dirty="0" smtClean="0"/>
              <a:t>For all elements in a group</a:t>
            </a:r>
          </a:p>
          <a:p>
            <a:r>
              <a:rPr lang="en-US" sz="2400" dirty="0" smtClean="0"/>
              <a:t>	P Q R = P (Q R) = (P Q) R</a:t>
            </a:r>
          </a:p>
          <a:p>
            <a:r>
              <a:rPr lang="en-US" sz="2400" dirty="0" smtClean="0"/>
              <a:t>		is True</a:t>
            </a:r>
            <a:endParaRPr lang="en-US" sz="2400" dirty="0"/>
          </a:p>
        </p:txBody>
      </p:sp>
      <p:sp>
        <p:nvSpPr>
          <p:cNvPr id="12" name="TextBox 11"/>
          <p:cNvSpPr txBox="1"/>
          <p:nvPr/>
        </p:nvSpPr>
        <p:spPr>
          <a:xfrm>
            <a:off x="112201" y="3017166"/>
            <a:ext cx="2272409" cy="400110"/>
          </a:xfrm>
          <a:prstGeom prst="rect">
            <a:avLst/>
          </a:prstGeom>
          <a:noFill/>
        </p:spPr>
        <p:txBody>
          <a:bodyPr wrap="square" rtlCol="0">
            <a:spAutoFit/>
          </a:bodyPr>
          <a:lstStyle/>
          <a:p>
            <a:r>
              <a:rPr lang="en-US" sz="2000" dirty="0" smtClean="0"/>
              <a:t>For C</a:t>
            </a:r>
            <a:r>
              <a:rPr lang="en-US" sz="2000" baseline="-25000" dirty="0" smtClean="0"/>
              <a:t>2v</a:t>
            </a:r>
            <a:r>
              <a:rPr lang="en-US" sz="2000" dirty="0" smtClean="0"/>
              <a:t> point group:</a:t>
            </a:r>
            <a:endParaRPr lang="en-US" sz="2000" dirty="0"/>
          </a:p>
        </p:txBody>
      </p:sp>
      <p:sp>
        <p:nvSpPr>
          <p:cNvPr id="14" name="Rectangle 13"/>
          <p:cNvSpPr/>
          <p:nvPr/>
        </p:nvSpPr>
        <p:spPr>
          <a:xfrm>
            <a:off x="3114460" y="3404100"/>
            <a:ext cx="4582216" cy="430887"/>
          </a:xfrm>
          <a:prstGeom prst="rect">
            <a:avLst/>
          </a:prstGeom>
        </p:spPr>
        <p:txBody>
          <a:bodyPr wrap="none">
            <a:spAutoFit/>
          </a:bodyPr>
          <a:lstStyle/>
          <a:p>
            <a:r>
              <a:rPr lang="en-US" sz="2200" dirty="0" err="1" smtClean="0">
                <a:solidFill>
                  <a:srgbClr val="FF0000"/>
                </a:solidFill>
                <a:latin typeface="Symbol" pitchFamily="18" charset="2"/>
              </a:rPr>
              <a:t>s</a:t>
            </a:r>
            <a:r>
              <a:rPr lang="en-US" sz="2200" baseline="-25000" dirty="0" err="1" smtClean="0">
                <a:solidFill>
                  <a:srgbClr val="FF0000"/>
                </a:solidFill>
              </a:rPr>
              <a:t>v</a:t>
            </a:r>
            <a:r>
              <a:rPr lang="en-US" sz="2200" dirty="0" smtClean="0">
                <a:solidFill>
                  <a:srgbClr val="FF0000"/>
                </a:solidFill>
              </a:rPr>
              <a:t>’  C</a:t>
            </a:r>
            <a:r>
              <a:rPr lang="en-US" sz="2200" baseline="-25000" dirty="0" smtClean="0">
                <a:solidFill>
                  <a:srgbClr val="FF0000"/>
                </a:solidFill>
              </a:rPr>
              <a:t>2</a:t>
            </a:r>
            <a:r>
              <a:rPr lang="en-US" sz="2200" dirty="0" smtClean="0">
                <a:solidFill>
                  <a:srgbClr val="FF0000"/>
                </a:solidFill>
              </a:rPr>
              <a:t>  </a:t>
            </a:r>
            <a:r>
              <a:rPr lang="en-US" sz="2200" dirty="0" err="1" smtClean="0">
                <a:solidFill>
                  <a:srgbClr val="FF0000"/>
                </a:solidFill>
                <a:latin typeface="Symbol" pitchFamily="18" charset="2"/>
              </a:rPr>
              <a:t>s</a:t>
            </a:r>
            <a:r>
              <a:rPr lang="en-US" sz="2200" baseline="-25000" dirty="0" err="1" smtClean="0">
                <a:solidFill>
                  <a:srgbClr val="FF0000"/>
                </a:solidFill>
              </a:rPr>
              <a:t>v</a:t>
            </a:r>
            <a:r>
              <a:rPr lang="en-US" sz="2200" dirty="0" smtClean="0">
                <a:solidFill>
                  <a:srgbClr val="FF0000"/>
                </a:solidFill>
              </a:rPr>
              <a:t>  </a:t>
            </a:r>
            <a:r>
              <a:rPr lang="en-US" sz="2200" dirty="0" smtClean="0"/>
              <a:t>=  </a:t>
            </a:r>
            <a:r>
              <a:rPr lang="en-US" sz="2200" dirty="0" err="1" smtClean="0">
                <a:solidFill>
                  <a:srgbClr val="0000FF"/>
                </a:solidFill>
                <a:latin typeface="Symbol" pitchFamily="18" charset="2"/>
              </a:rPr>
              <a:t>s</a:t>
            </a:r>
            <a:r>
              <a:rPr lang="en-US" sz="2200" baseline="-25000" dirty="0" err="1" smtClean="0">
                <a:solidFill>
                  <a:srgbClr val="0000FF"/>
                </a:solidFill>
              </a:rPr>
              <a:t>v</a:t>
            </a:r>
            <a:r>
              <a:rPr lang="en-US" sz="2200" dirty="0" smtClean="0">
                <a:solidFill>
                  <a:srgbClr val="0000FF"/>
                </a:solidFill>
              </a:rPr>
              <a:t>’  (C</a:t>
            </a:r>
            <a:r>
              <a:rPr lang="en-US" sz="2200" baseline="-25000" dirty="0" smtClean="0">
                <a:solidFill>
                  <a:srgbClr val="0000FF"/>
                </a:solidFill>
              </a:rPr>
              <a:t>2</a:t>
            </a:r>
            <a:r>
              <a:rPr lang="en-US" sz="2200" dirty="0" smtClean="0">
                <a:solidFill>
                  <a:srgbClr val="0000FF"/>
                </a:solidFill>
              </a:rPr>
              <a:t>  </a:t>
            </a:r>
            <a:r>
              <a:rPr lang="en-US" sz="2200" dirty="0" err="1" smtClean="0">
                <a:solidFill>
                  <a:srgbClr val="0000FF"/>
                </a:solidFill>
                <a:latin typeface="Symbol" pitchFamily="18" charset="2"/>
              </a:rPr>
              <a:t>s</a:t>
            </a:r>
            <a:r>
              <a:rPr lang="en-US" sz="2200" baseline="-25000" dirty="0" err="1" smtClean="0">
                <a:solidFill>
                  <a:srgbClr val="0000FF"/>
                </a:solidFill>
              </a:rPr>
              <a:t>v</a:t>
            </a:r>
            <a:r>
              <a:rPr lang="en-US" sz="2200" dirty="0" smtClean="0">
                <a:solidFill>
                  <a:srgbClr val="0000FF"/>
                </a:solidFill>
              </a:rPr>
              <a:t>)  </a:t>
            </a:r>
            <a:r>
              <a:rPr lang="en-US" sz="2200" dirty="0" smtClean="0"/>
              <a:t>=  </a:t>
            </a:r>
            <a:r>
              <a:rPr lang="en-US" sz="2200" dirty="0" smtClean="0">
                <a:solidFill>
                  <a:srgbClr val="008000"/>
                </a:solidFill>
              </a:rPr>
              <a:t>(</a:t>
            </a:r>
            <a:r>
              <a:rPr lang="en-US" sz="2200" dirty="0" err="1" smtClean="0">
                <a:solidFill>
                  <a:srgbClr val="008000"/>
                </a:solidFill>
                <a:latin typeface="Symbol" pitchFamily="18" charset="2"/>
              </a:rPr>
              <a:t>s</a:t>
            </a:r>
            <a:r>
              <a:rPr lang="en-US" sz="2200" baseline="-25000" dirty="0" err="1" smtClean="0">
                <a:solidFill>
                  <a:srgbClr val="008000"/>
                </a:solidFill>
              </a:rPr>
              <a:t>v</a:t>
            </a:r>
            <a:r>
              <a:rPr lang="en-US" sz="2200" dirty="0" smtClean="0">
                <a:solidFill>
                  <a:srgbClr val="008000"/>
                </a:solidFill>
              </a:rPr>
              <a:t>’  C</a:t>
            </a:r>
            <a:r>
              <a:rPr lang="en-US" sz="2200" baseline="-25000" dirty="0" smtClean="0">
                <a:solidFill>
                  <a:srgbClr val="008000"/>
                </a:solidFill>
              </a:rPr>
              <a:t>2</a:t>
            </a:r>
            <a:r>
              <a:rPr lang="en-US" sz="2200" dirty="0" smtClean="0">
                <a:solidFill>
                  <a:srgbClr val="008000"/>
                </a:solidFill>
              </a:rPr>
              <a:t>)  </a:t>
            </a:r>
            <a:r>
              <a:rPr lang="en-US" sz="2200" dirty="0" err="1" smtClean="0">
                <a:solidFill>
                  <a:srgbClr val="008000"/>
                </a:solidFill>
                <a:latin typeface="Symbol" pitchFamily="18" charset="2"/>
              </a:rPr>
              <a:t>s</a:t>
            </a:r>
            <a:r>
              <a:rPr lang="en-US" sz="2200" baseline="-25000" dirty="0" err="1" smtClean="0">
                <a:solidFill>
                  <a:srgbClr val="008000"/>
                </a:solidFill>
              </a:rPr>
              <a:t>v</a:t>
            </a:r>
            <a:endParaRPr lang="en-US" sz="2200" dirty="0">
              <a:solidFill>
                <a:srgbClr val="008000"/>
              </a:solidFill>
            </a:endParaRPr>
          </a:p>
        </p:txBody>
      </p:sp>
      <p:cxnSp>
        <p:nvCxnSpPr>
          <p:cNvPr id="18" name="Straight Connector 17"/>
          <p:cNvCxnSpPr/>
          <p:nvPr/>
        </p:nvCxnSpPr>
        <p:spPr>
          <a:xfrm flipH="1" flipV="1">
            <a:off x="1450561" y="5219824"/>
            <a:ext cx="514350" cy="390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466436" y="5169025"/>
            <a:ext cx="231775" cy="31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128299" y="5225857"/>
            <a:ext cx="208121" cy="19716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371187" y="4765799"/>
            <a:ext cx="4762" cy="3119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52"/>
          <p:cNvGrpSpPr/>
          <p:nvPr/>
        </p:nvGrpSpPr>
        <p:grpSpPr>
          <a:xfrm>
            <a:off x="1314037" y="5084884"/>
            <a:ext cx="140494" cy="150020"/>
            <a:chOff x="1819275" y="4781548"/>
            <a:chExt cx="140494" cy="150020"/>
          </a:xfrm>
        </p:grpSpPr>
        <p:sp>
          <p:nvSpPr>
            <p:cNvPr id="23" name="Pie 22"/>
            <p:cNvSpPr/>
            <p:nvPr/>
          </p:nvSpPr>
          <p:spPr>
            <a:xfrm>
              <a:off x="1819275" y="4788693"/>
              <a:ext cx="140494" cy="140494"/>
            </a:xfrm>
            <a:prstGeom prst="pie">
              <a:avLst>
                <a:gd name="adj1" fmla="val 16089217"/>
                <a:gd name="adj2" fmla="val 73517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p:nvPr/>
          </p:nvCxnSpPr>
          <p:spPr>
            <a:xfrm flipV="1">
              <a:off x="1850228" y="4781548"/>
              <a:ext cx="46434" cy="15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892176" y="5921277"/>
            <a:ext cx="415498" cy="400110"/>
          </a:xfrm>
          <a:prstGeom prst="rect">
            <a:avLst/>
          </a:prstGeom>
        </p:spPr>
        <p:txBody>
          <a:bodyPr wrap="none">
            <a:spAutoFit/>
          </a:bodyPr>
          <a:lstStyle/>
          <a:p>
            <a:r>
              <a:rPr lang="en-US" sz="2000" dirty="0" err="1" smtClean="0">
                <a:latin typeface="Symbol" pitchFamily="18" charset="2"/>
              </a:rPr>
              <a:t>s</a:t>
            </a:r>
            <a:r>
              <a:rPr lang="en-US" sz="2000" baseline="-25000" dirty="0" err="1" smtClean="0"/>
              <a:t>v</a:t>
            </a:r>
            <a:endParaRPr lang="en-US" sz="2000" dirty="0"/>
          </a:p>
        </p:txBody>
      </p:sp>
      <p:sp>
        <p:nvSpPr>
          <p:cNvPr id="30" name="Rectangle 29"/>
          <p:cNvSpPr/>
          <p:nvPr/>
        </p:nvSpPr>
        <p:spPr>
          <a:xfrm>
            <a:off x="2206493" y="4450287"/>
            <a:ext cx="484620" cy="400110"/>
          </a:xfrm>
          <a:prstGeom prst="rect">
            <a:avLst/>
          </a:prstGeom>
        </p:spPr>
        <p:txBody>
          <a:bodyPr wrap="none">
            <a:spAutoFit/>
          </a:bodyPr>
          <a:lstStyle/>
          <a:p>
            <a:r>
              <a:rPr lang="en-US" sz="2000" dirty="0" err="1" smtClean="0">
                <a:latin typeface="Symbol" pitchFamily="18" charset="2"/>
              </a:rPr>
              <a:t>s</a:t>
            </a:r>
            <a:r>
              <a:rPr lang="en-US" sz="2000" baseline="-25000" dirty="0" err="1" smtClean="0"/>
              <a:t>v</a:t>
            </a:r>
            <a:r>
              <a:rPr lang="en-US" sz="2000" dirty="0" smtClean="0"/>
              <a:t>’</a:t>
            </a:r>
            <a:endParaRPr lang="en-US" sz="2000" dirty="0"/>
          </a:p>
        </p:txBody>
      </p:sp>
      <p:sp>
        <p:nvSpPr>
          <p:cNvPr id="32" name="Rectangle 31"/>
          <p:cNvSpPr/>
          <p:nvPr/>
        </p:nvSpPr>
        <p:spPr>
          <a:xfrm>
            <a:off x="1389147" y="3549137"/>
            <a:ext cx="407484" cy="400110"/>
          </a:xfrm>
          <a:prstGeom prst="rect">
            <a:avLst/>
          </a:prstGeom>
        </p:spPr>
        <p:txBody>
          <a:bodyPr wrap="none">
            <a:spAutoFit/>
          </a:bodyPr>
          <a:lstStyle/>
          <a:p>
            <a:r>
              <a:rPr lang="en-US" sz="2000" dirty="0" smtClean="0"/>
              <a:t>C</a:t>
            </a:r>
            <a:r>
              <a:rPr lang="en-US" sz="2000" baseline="-25000" dirty="0" smtClean="0"/>
              <a:t>2</a:t>
            </a:r>
            <a:endParaRPr lang="en-US" sz="2000" dirty="0"/>
          </a:p>
        </p:txBody>
      </p:sp>
      <p:sp>
        <p:nvSpPr>
          <p:cNvPr id="33" name="TextBox 32"/>
          <p:cNvSpPr txBox="1"/>
          <p:nvPr/>
        </p:nvSpPr>
        <p:spPr>
          <a:xfrm>
            <a:off x="556593" y="5645429"/>
            <a:ext cx="344555" cy="369332"/>
          </a:xfrm>
          <a:prstGeom prst="rect">
            <a:avLst/>
          </a:prstGeom>
          <a:noFill/>
        </p:spPr>
        <p:txBody>
          <a:bodyPr wrap="square" rtlCol="0">
            <a:spAutoFit/>
          </a:bodyPr>
          <a:lstStyle/>
          <a:p>
            <a:r>
              <a:rPr lang="en-US" dirty="0" smtClean="0"/>
              <a:t>1</a:t>
            </a:r>
            <a:endParaRPr lang="en-US" dirty="0"/>
          </a:p>
        </p:txBody>
      </p:sp>
      <p:sp>
        <p:nvSpPr>
          <p:cNvPr id="34" name="TextBox 33"/>
          <p:cNvSpPr txBox="1"/>
          <p:nvPr/>
        </p:nvSpPr>
        <p:spPr>
          <a:xfrm>
            <a:off x="1875185" y="5652054"/>
            <a:ext cx="344555" cy="369332"/>
          </a:xfrm>
          <a:prstGeom prst="rect">
            <a:avLst/>
          </a:prstGeom>
          <a:noFill/>
        </p:spPr>
        <p:txBody>
          <a:bodyPr wrap="square" rtlCol="0">
            <a:spAutoFit/>
          </a:bodyPr>
          <a:lstStyle/>
          <a:p>
            <a:r>
              <a:rPr lang="en-US" dirty="0" smtClean="0"/>
              <a:t>2</a:t>
            </a:r>
            <a:endParaRPr lang="en-US" dirty="0"/>
          </a:p>
        </p:txBody>
      </p:sp>
      <p:sp>
        <p:nvSpPr>
          <p:cNvPr id="35" name="TextBox 34"/>
          <p:cNvSpPr txBox="1"/>
          <p:nvPr/>
        </p:nvSpPr>
        <p:spPr>
          <a:xfrm>
            <a:off x="2933009" y="4111146"/>
            <a:ext cx="6210991" cy="430887"/>
          </a:xfrm>
          <a:prstGeom prst="rect">
            <a:avLst/>
          </a:prstGeom>
          <a:noFill/>
        </p:spPr>
        <p:txBody>
          <a:bodyPr wrap="square" rtlCol="0">
            <a:spAutoFit/>
          </a:bodyPr>
          <a:lstStyle/>
          <a:p>
            <a:r>
              <a:rPr lang="en-US" sz="2200" dirty="0" err="1" smtClean="0">
                <a:solidFill>
                  <a:srgbClr val="FF0000"/>
                </a:solidFill>
                <a:latin typeface="Symbol" pitchFamily="18" charset="2"/>
              </a:rPr>
              <a:t>s</a:t>
            </a:r>
            <a:r>
              <a:rPr lang="en-US" sz="2200" baseline="-25000" dirty="0" err="1" smtClean="0">
                <a:solidFill>
                  <a:srgbClr val="FF0000"/>
                </a:solidFill>
              </a:rPr>
              <a:t>v</a:t>
            </a:r>
            <a:r>
              <a:rPr lang="en-US" sz="2200" dirty="0" smtClean="0">
                <a:solidFill>
                  <a:srgbClr val="FF0000"/>
                </a:solidFill>
              </a:rPr>
              <a:t>’  C</a:t>
            </a:r>
            <a:r>
              <a:rPr lang="en-US" sz="2200" baseline="-25000" dirty="0" smtClean="0">
                <a:solidFill>
                  <a:srgbClr val="FF0000"/>
                </a:solidFill>
              </a:rPr>
              <a:t>2</a:t>
            </a:r>
            <a:r>
              <a:rPr lang="en-US" sz="2200" dirty="0" smtClean="0">
                <a:solidFill>
                  <a:srgbClr val="FF0000"/>
                </a:solidFill>
              </a:rPr>
              <a:t>  </a:t>
            </a:r>
            <a:r>
              <a:rPr lang="en-US" sz="2200" dirty="0" err="1" smtClean="0">
                <a:solidFill>
                  <a:srgbClr val="FF0000"/>
                </a:solidFill>
                <a:latin typeface="Symbol" pitchFamily="18" charset="2"/>
              </a:rPr>
              <a:t>s</a:t>
            </a:r>
            <a:r>
              <a:rPr lang="en-US" sz="2200" baseline="-25000" dirty="0" err="1" smtClean="0">
                <a:solidFill>
                  <a:srgbClr val="FF0000"/>
                </a:solidFill>
              </a:rPr>
              <a:t>v</a:t>
            </a:r>
            <a:r>
              <a:rPr lang="en-US" sz="2200" dirty="0" smtClean="0">
                <a:solidFill>
                  <a:srgbClr val="FF0000"/>
                </a:solidFill>
              </a:rPr>
              <a:t> </a:t>
            </a:r>
            <a:r>
              <a:rPr lang="en-US" sz="2200" dirty="0" smtClean="0"/>
              <a:t>(1, 2)     =</a:t>
            </a:r>
            <a:r>
              <a:rPr lang="en-US" sz="2200" dirty="0" smtClean="0">
                <a:solidFill>
                  <a:srgbClr val="FF0000"/>
                </a:solidFill>
              </a:rPr>
              <a:t> </a:t>
            </a:r>
            <a:r>
              <a:rPr lang="en-US" sz="2200" dirty="0" err="1" smtClean="0">
                <a:solidFill>
                  <a:srgbClr val="FF0000"/>
                </a:solidFill>
                <a:latin typeface="Symbol" pitchFamily="18" charset="2"/>
              </a:rPr>
              <a:t>s</a:t>
            </a:r>
            <a:r>
              <a:rPr lang="en-US" sz="2200" baseline="-25000" dirty="0" err="1" smtClean="0">
                <a:solidFill>
                  <a:srgbClr val="FF0000"/>
                </a:solidFill>
              </a:rPr>
              <a:t>v</a:t>
            </a:r>
            <a:r>
              <a:rPr lang="en-US" sz="2200" dirty="0" smtClean="0">
                <a:solidFill>
                  <a:srgbClr val="FF0000"/>
                </a:solidFill>
              </a:rPr>
              <a:t>’  C</a:t>
            </a:r>
            <a:r>
              <a:rPr lang="en-US" sz="2200" baseline="-25000" dirty="0" smtClean="0">
                <a:solidFill>
                  <a:srgbClr val="FF0000"/>
                </a:solidFill>
              </a:rPr>
              <a:t>2</a:t>
            </a:r>
            <a:r>
              <a:rPr lang="en-US" sz="2200" dirty="0" smtClean="0">
                <a:solidFill>
                  <a:srgbClr val="FF0000"/>
                </a:solidFill>
              </a:rPr>
              <a:t>  </a:t>
            </a:r>
            <a:r>
              <a:rPr lang="en-US" sz="2200" dirty="0" smtClean="0"/>
              <a:t>(2, 1)   =</a:t>
            </a:r>
            <a:r>
              <a:rPr lang="en-US" sz="2200" dirty="0" smtClean="0">
                <a:solidFill>
                  <a:srgbClr val="FF0000"/>
                </a:solidFill>
              </a:rPr>
              <a:t> </a:t>
            </a:r>
            <a:r>
              <a:rPr lang="en-US" sz="2200" dirty="0" err="1" smtClean="0">
                <a:solidFill>
                  <a:srgbClr val="FF0000"/>
                </a:solidFill>
                <a:latin typeface="Symbol" pitchFamily="18" charset="2"/>
              </a:rPr>
              <a:t>s</a:t>
            </a:r>
            <a:r>
              <a:rPr lang="en-US" sz="2200" baseline="-25000" dirty="0" err="1" smtClean="0">
                <a:solidFill>
                  <a:srgbClr val="FF0000"/>
                </a:solidFill>
              </a:rPr>
              <a:t>v</a:t>
            </a:r>
            <a:r>
              <a:rPr lang="en-US" sz="2200" dirty="0" smtClean="0">
                <a:solidFill>
                  <a:srgbClr val="FF0000"/>
                </a:solidFill>
              </a:rPr>
              <a:t>’ </a:t>
            </a:r>
            <a:r>
              <a:rPr lang="en-US" sz="2200" dirty="0" smtClean="0"/>
              <a:t>(1, 2)  =</a:t>
            </a:r>
            <a:r>
              <a:rPr lang="en-US" sz="2200" dirty="0" smtClean="0">
                <a:solidFill>
                  <a:srgbClr val="FF0000"/>
                </a:solidFill>
              </a:rPr>
              <a:t>  </a:t>
            </a:r>
            <a:r>
              <a:rPr lang="en-US" sz="2200" dirty="0" smtClean="0"/>
              <a:t>(1, 2) </a:t>
            </a:r>
            <a:endParaRPr lang="en-US" sz="2200" dirty="0"/>
          </a:p>
        </p:txBody>
      </p:sp>
      <p:sp>
        <p:nvSpPr>
          <p:cNvPr id="36" name="Rectangle 35"/>
          <p:cNvSpPr/>
          <p:nvPr/>
        </p:nvSpPr>
        <p:spPr>
          <a:xfrm>
            <a:off x="2924859" y="4667730"/>
            <a:ext cx="6327886" cy="430887"/>
          </a:xfrm>
          <a:prstGeom prst="rect">
            <a:avLst/>
          </a:prstGeom>
        </p:spPr>
        <p:txBody>
          <a:bodyPr wrap="none">
            <a:spAutoFit/>
          </a:bodyPr>
          <a:lstStyle/>
          <a:p>
            <a:r>
              <a:rPr lang="en-US" sz="2200" dirty="0" err="1" smtClean="0">
                <a:solidFill>
                  <a:srgbClr val="0000FF"/>
                </a:solidFill>
                <a:latin typeface="Symbol" pitchFamily="18" charset="2"/>
              </a:rPr>
              <a:t>s</a:t>
            </a:r>
            <a:r>
              <a:rPr lang="en-US" sz="2200" baseline="-25000" dirty="0" err="1" smtClean="0">
                <a:solidFill>
                  <a:srgbClr val="0000FF"/>
                </a:solidFill>
              </a:rPr>
              <a:t>v</a:t>
            </a:r>
            <a:r>
              <a:rPr lang="en-US" sz="2200" dirty="0" smtClean="0">
                <a:solidFill>
                  <a:srgbClr val="0000FF"/>
                </a:solidFill>
              </a:rPr>
              <a:t>’  (C</a:t>
            </a:r>
            <a:r>
              <a:rPr lang="en-US" sz="2200" baseline="-25000" dirty="0" smtClean="0">
                <a:solidFill>
                  <a:srgbClr val="0000FF"/>
                </a:solidFill>
              </a:rPr>
              <a:t>2</a:t>
            </a:r>
            <a:r>
              <a:rPr lang="en-US" sz="2200" dirty="0" smtClean="0">
                <a:solidFill>
                  <a:srgbClr val="0000FF"/>
                </a:solidFill>
              </a:rPr>
              <a:t>  </a:t>
            </a:r>
            <a:r>
              <a:rPr lang="en-US" sz="2200" dirty="0" err="1" smtClean="0">
                <a:solidFill>
                  <a:srgbClr val="0000FF"/>
                </a:solidFill>
                <a:latin typeface="Symbol" pitchFamily="18" charset="2"/>
              </a:rPr>
              <a:t>s</a:t>
            </a:r>
            <a:r>
              <a:rPr lang="en-US" sz="2200" baseline="-25000" dirty="0" err="1" smtClean="0">
                <a:solidFill>
                  <a:srgbClr val="0000FF"/>
                </a:solidFill>
              </a:rPr>
              <a:t>v</a:t>
            </a:r>
            <a:r>
              <a:rPr lang="en-US" sz="2200" dirty="0" smtClean="0">
                <a:solidFill>
                  <a:srgbClr val="0000FF"/>
                </a:solidFill>
              </a:rPr>
              <a:t>  </a:t>
            </a:r>
            <a:r>
              <a:rPr lang="en-US" sz="2200" dirty="0" smtClean="0"/>
              <a:t>(1,2)</a:t>
            </a:r>
            <a:r>
              <a:rPr lang="en-US" sz="2200" dirty="0" smtClean="0">
                <a:solidFill>
                  <a:srgbClr val="0000FF"/>
                </a:solidFill>
              </a:rPr>
              <a:t>)  </a:t>
            </a:r>
            <a:r>
              <a:rPr lang="en-US" sz="2200" dirty="0" smtClean="0"/>
              <a:t>= </a:t>
            </a:r>
            <a:r>
              <a:rPr lang="en-US" sz="2200" dirty="0" err="1" smtClean="0">
                <a:solidFill>
                  <a:srgbClr val="0000FF"/>
                </a:solidFill>
                <a:latin typeface="Symbol" pitchFamily="18" charset="2"/>
              </a:rPr>
              <a:t>s</a:t>
            </a:r>
            <a:r>
              <a:rPr lang="en-US" sz="2200" baseline="-25000" dirty="0" err="1" smtClean="0">
                <a:solidFill>
                  <a:srgbClr val="0000FF"/>
                </a:solidFill>
              </a:rPr>
              <a:t>v</a:t>
            </a:r>
            <a:r>
              <a:rPr lang="en-US" sz="2200" dirty="0" smtClean="0">
                <a:solidFill>
                  <a:srgbClr val="0000FF"/>
                </a:solidFill>
              </a:rPr>
              <a:t>’  (C</a:t>
            </a:r>
            <a:r>
              <a:rPr lang="en-US" sz="2200" baseline="-25000" dirty="0" smtClean="0">
                <a:solidFill>
                  <a:srgbClr val="0000FF"/>
                </a:solidFill>
              </a:rPr>
              <a:t>2</a:t>
            </a:r>
            <a:r>
              <a:rPr lang="en-US" sz="2200" dirty="0" smtClean="0">
                <a:solidFill>
                  <a:srgbClr val="0000FF"/>
                </a:solidFill>
              </a:rPr>
              <a:t> </a:t>
            </a:r>
            <a:r>
              <a:rPr lang="en-US" sz="2200" dirty="0" smtClean="0"/>
              <a:t>(2,1)</a:t>
            </a:r>
            <a:r>
              <a:rPr lang="en-US" sz="2200" dirty="0" smtClean="0">
                <a:solidFill>
                  <a:srgbClr val="0000FF"/>
                </a:solidFill>
              </a:rPr>
              <a:t>)  </a:t>
            </a:r>
            <a:r>
              <a:rPr lang="en-US" sz="2200" dirty="0" smtClean="0"/>
              <a:t>= </a:t>
            </a:r>
            <a:r>
              <a:rPr lang="en-US" sz="2200" dirty="0" err="1" smtClean="0">
                <a:solidFill>
                  <a:srgbClr val="0000FF"/>
                </a:solidFill>
                <a:latin typeface="Symbol" pitchFamily="18" charset="2"/>
              </a:rPr>
              <a:t>s</a:t>
            </a:r>
            <a:r>
              <a:rPr lang="en-US" sz="2200" baseline="-25000" dirty="0" err="1" smtClean="0">
                <a:solidFill>
                  <a:srgbClr val="0000FF"/>
                </a:solidFill>
              </a:rPr>
              <a:t>v</a:t>
            </a:r>
            <a:r>
              <a:rPr lang="en-US" sz="2200" dirty="0" smtClean="0">
                <a:solidFill>
                  <a:srgbClr val="0000FF"/>
                </a:solidFill>
              </a:rPr>
              <a:t>’ </a:t>
            </a:r>
            <a:r>
              <a:rPr lang="en-US" sz="2200" dirty="0" smtClean="0"/>
              <a:t>(1,2)</a:t>
            </a:r>
            <a:r>
              <a:rPr lang="en-US" sz="2200" dirty="0" smtClean="0">
                <a:solidFill>
                  <a:srgbClr val="0000FF"/>
                </a:solidFill>
              </a:rPr>
              <a:t>   </a:t>
            </a:r>
            <a:r>
              <a:rPr lang="en-US" sz="2200" dirty="0" smtClean="0"/>
              <a:t>=</a:t>
            </a:r>
            <a:r>
              <a:rPr lang="en-US" sz="2200" dirty="0" smtClean="0">
                <a:solidFill>
                  <a:srgbClr val="FF0000"/>
                </a:solidFill>
              </a:rPr>
              <a:t>  </a:t>
            </a:r>
            <a:r>
              <a:rPr lang="en-US" sz="2200" dirty="0" smtClean="0"/>
              <a:t>(1, 2) </a:t>
            </a:r>
            <a:endParaRPr lang="en-US" sz="2200" dirty="0"/>
          </a:p>
        </p:txBody>
      </p:sp>
      <p:sp>
        <p:nvSpPr>
          <p:cNvPr id="37" name="Rectangle 36"/>
          <p:cNvSpPr/>
          <p:nvPr/>
        </p:nvSpPr>
        <p:spPr>
          <a:xfrm>
            <a:off x="2920319" y="5258668"/>
            <a:ext cx="6207853" cy="430887"/>
          </a:xfrm>
          <a:prstGeom prst="rect">
            <a:avLst/>
          </a:prstGeom>
        </p:spPr>
        <p:txBody>
          <a:bodyPr wrap="none">
            <a:spAutoFit/>
          </a:bodyPr>
          <a:lstStyle/>
          <a:p>
            <a:r>
              <a:rPr lang="en-US" sz="2200" dirty="0" smtClean="0">
                <a:solidFill>
                  <a:srgbClr val="008000"/>
                </a:solidFill>
              </a:rPr>
              <a:t>(</a:t>
            </a:r>
            <a:r>
              <a:rPr lang="en-US" sz="2200" dirty="0" err="1" smtClean="0">
                <a:solidFill>
                  <a:srgbClr val="008000"/>
                </a:solidFill>
                <a:latin typeface="Symbol" pitchFamily="18" charset="2"/>
              </a:rPr>
              <a:t>s</a:t>
            </a:r>
            <a:r>
              <a:rPr lang="en-US" sz="2200" baseline="-25000" dirty="0" err="1" smtClean="0">
                <a:solidFill>
                  <a:srgbClr val="008000"/>
                </a:solidFill>
              </a:rPr>
              <a:t>v</a:t>
            </a:r>
            <a:r>
              <a:rPr lang="en-US" sz="2200" dirty="0" smtClean="0">
                <a:solidFill>
                  <a:srgbClr val="008000"/>
                </a:solidFill>
              </a:rPr>
              <a:t>’  C</a:t>
            </a:r>
            <a:r>
              <a:rPr lang="en-US" sz="2200" baseline="-25000" dirty="0" smtClean="0">
                <a:solidFill>
                  <a:srgbClr val="008000"/>
                </a:solidFill>
              </a:rPr>
              <a:t>2</a:t>
            </a:r>
            <a:r>
              <a:rPr lang="en-US" sz="2200" dirty="0" smtClean="0">
                <a:solidFill>
                  <a:srgbClr val="008000"/>
                </a:solidFill>
              </a:rPr>
              <a:t>)  </a:t>
            </a:r>
            <a:r>
              <a:rPr lang="en-US" sz="2200" dirty="0" err="1" smtClean="0">
                <a:solidFill>
                  <a:srgbClr val="008000"/>
                </a:solidFill>
                <a:latin typeface="Symbol" pitchFamily="18" charset="2"/>
              </a:rPr>
              <a:t>s</a:t>
            </a:r>
            <a:r>
              <a:rPr lang="en-US" sz="2200" baseline="-25000" dirty="0" err="1" smtClean="0">
                <a:solidFill>
                  <a:srgbClr val="008000"/>
                </a:solidFill>
              </a:rPr>
              <a:t>v</a:t>
            </a:r>
            <a:r>
              <a:rPr lang="en-US" sz="2200" dirty="0" smtClean="0">
                <a:solidFill>
                  <a:srgbClr val="008000"/>
                </a:solidFill>
              </a:rPr>
              <a:t> </a:t>
            </a:r>
            <a:r>
              <a:rPr lang="en-US" sz="2200" dirty="0" smtClean="0"/>
              <a:t>(1,2)</a:t>
            </a:r>
            <a:r>
              <a:rPr lang="en-US" sz="2200" dirty="0" smtClean="0">
                <a:solidFill>
                  <a:srgbClr val="008000"/>
                </a:solidFill>
              </a:rPr>
              <a:t>   </a:t>
            </a:r>
            <a:r>
              <a:rPr lang="en-US" sz="2200" dirty="0" smtClean="0"/>
              <a:t>= </a:t>
            </a:r>
            <a:r>
              <a:rPr lang="en-US" sz="2200" dirty="0" err="1" smtClean="0">
                <a:solidFill>
                  <a:srgbClr val="008000"/>
                </a:solidFill>
                <a:latin typeface="Symbol" pitchFamily="18" charset="2"/>
              </a:rPr>
              <a:t>s</a:t>
            </a:r>
            <a:r>
              <a:rPr lang="en-US" sz="2200" baseline="-25000" dirty="0" err="1" smtClean="0">
                <a:solidFill>
                  <a:srgbClr val="008000"/>
                </a:solidFill>
              </a:rPr>
              <a:t>v</a:t>
            </a:r>
            <a:r>
              <a:rPr lang="en-US" sz="2200" dirty="0" smtClean="0">
                <a:solidFill>
                  <a:srgbClr val="008000"/>
                </a:solidFill>
              </a:rPr>
              <a:t> </a:t>
            </a:r>
            <a:r>
              <a:rPr lang="en-US" sz="2200" dirty="0" err="1" smtClean="0">
                <a:solidFill>
                  <a:srgbClr val="008000"/>
                </a:solidFill>
                <a:latin typeface="Symbol" pitchFamily="18" charset="2"/>
              </a:rPr>
              <a:t>s</a:t>
            </a:r>
            <a:r>
              <a:rPr lang="en-US" sz="2200" baseline="-25000" dirty="0" err="1" smtClean="0">
                <a:solidFill>
                  <a:srgbClr val="008000"/>
                </a:solidFill>
              </a:rPr>
              <a:t>v</a:t>
            </a:r>
            <a:r>
              <a:rPr lang="en-US" sz="2200" dirty="0" smtClean="0">
                <a:solidFill>
                  <a:srgbClr val="008000"/>
                </a:solidFill>
              </a:rPr>
              <a:t> </a:t>
            </a:r>
            <a:r>
              <a:rPr lang="en-US" sz="2200" dirty="0" smtClean="0"/>
              <a:t>(1,2)</a:t>
            </a:r>
            <a:r>
              <a:rPr lang="en-US" sz="2200" dirty="0" smtClean="0">
                <a:solidFill>
                  <a:srgbClr val="008000"/>
                </a:solidFill>
              </a:rPr>
              <a:t>       </a:t>
            </a:r>
            <a:r>
              <a:rPr lang="en-US" sz="2200" dirty="0" smtClean="0"/>
              <a:t>= </a:t>
            </a:r>
            <a:r>
              <a:rPr lang="en-US" sz="2200" dirty="0" err="1" smtClean="0">
                <a:solidFill>
                  <a:srgbClr val="008000"/>
                </a:solidFill>
                <a:latin typeface="Symbol" pitchFamily="18" charset="2"/>
              </a:rPr>
              <a:t>s</a:t>
            </a:r>
            <a:r>
              <a:rPr lang="en-US" sz="2200" baseline="-25000" dirty="0" err="1" smtClean="0">
                <a:solidFill>
                  <a:srgbClr val="008000"/>
                </a:solidFill>
              </a:rPr>
              <a:t>v</a:t>
            </a:r>
            <a:r>
              <a:rPr lang="en-US" sz="2200" dirty="0" smtClean="0">
                <a:solidFill>
                  <a:srgbClr val="008000"/>
                </a:solidFill>
              </a:rPr>
              <a:t> </a:t>
            </a:r>
            <a:r>
              <a:rPr lang="en-US" sz="2200" dirty="0" smtClean="0"/>
              <a:t>(2,1)</a:t>
            </a:r>
            <a:r>
              <a:rPr lang="en-US" sz="2200" dirty="0" smtClean="0">
                <a:solidFill>
                  <a:srgbClr val="008000"/>
                </a:solidFill>
              </a:rPr>
              <a:t>    </a:t>
            </a:r>
            <a:r>
              <a:rPr lang="en-US" sz="2200" dirty="0" smtClean="0"/>
              <a:t>= (1, 2)</a:t>
            </a:r>
            <a:r>
              <a:rPr lang="en-US" sz="2200" dirty="0" smtClean="0">
                <a:solidFill>
                  <a:srgbClr val="008000"/>
                </a:solidFill>
              </a:rPr>
              <a:t> </a:t>
            </a:r>
            <a:endParaRPr lang="en-US" sz="2200" dirty="0">
              <a:solidFill>
                <a:srgbClr val="008000"/>
              </a:solidFill>
            </a:endParaRPr>
          </a:p>
        </p:txBody>
      </p:sp>
      <p:sp>
        <p:nvSpPr>
          <p:cNvPr id="38" name="Rectangle 37"/>
          <p:cNvSpPr/>
          <p:nvPr/>
        </p:nvSpPr>
        <p:spPr>
          <a:xfrm>
            <a:off x="4040196" y="5974287"/>
            <a:ext cx="2953950" cy="400110"/>
          </a:xfrm>
          <a:prstGeom prst="rect">
            <a:avLst/>
          </a:prstGeom>
        </p:spPr>
        <p:txBody>
          <a:bodyPr wrap="none">
            <a:spAutoFit/>
          </a:bodyPr>
          <a:lstStyle/>
          <a:p>
            <a:r>
              <a:rPr lang="en-US" sz="2000" dirty="0" smtClean="0">
                <a:solidFill>
                  <a:srgbClr val="008000"/>
                </a:solidFill>
              </a:rPr>
              <a:t>From Rule 1:  (</a:t>
            </a:r>
            <a:r>
              <a:rPr lang="en-US" sz="2000" dirty="0" err="1" smtClean="0">
                <a:solidFill>
                  <a:srgbClr val="008000"/>
                </a:solidFill>
                <a:latin typeface="Symbol" pitchFamily="18" charset="2"/>
              </a:rPr>
              <a:t>s</a:t>
            </a:r>
            <a:r>
              <a:rPr lang="en-US" sz="2000" baseline="-25000" dirty="0" err="1" smtClean="0">
                <a:solidFill>
                  <a:srgbClr val="008000"/>
                </a:solidFill>
              </a:rPr>
              <a:t>v</a:t>
            </a:r>
            <a:r>
              <a:rPr lang="en-US" sz="2000" dirty="0" smtClean="0">
                <a:solidFill>
                  <a:srgbClr val="008000"/>
                </a:solidFill>
              </a:rPr>
              <a:t>’  C</a:t>
            </a:r>
            <a:r>
              <a:rPr lang="en-US" sz="2000" baseline="-25000" dirty="0" smtClean="0">
                <a:solidFill>
                  <a:srgbClr val="008000"/>
                </a:solidFill>
              </a:rPr>
              <a:t>2</a:t>
            </a:r>
            <a:r>
              <a:rPr lang="en-US" sz="2000" dirty="0" smtClean="0">
                <a:solidFill>
                  <a:srgbClr val="008000"/>
                </a:solidFill>
              </a:rPr>
              <a:t>)</a:t>
            </a:r>
            <a:r>
              <a:rPr lang="en-US" sz="2000" dirty="0" smtClean="0"/>
              <a:t> =</a:t>
            </a:r>
            <a:r>
              <a:rPr lang="en-US" sz="2000" dirty="0" smtClean="0">
                <a:latin typeface="Symbol" pitchFamily="18" charset="2"/>
              </a:rPr>
              <a:t> </a:t>
            </a:r>
            <a:r>
              <a:rPr lang="en-US" sz="2000" dirty="0" err="1" smtClean="0">
                <a:solidFill>
                  <a:srgbClr val="008000"/>
                </a:solidFill>
                <a:latin typeface="Symbol" pitchFamily="18" charset="2"/>
              </a:rPr>
              <a:t>s</a:t>
            </a:r>
            <a:r>
              <a:rPr lang="en-US" sz="2000" baseline="-25000" dirty="0" err="1" smtClean="0">
                <a:solidFill>
                  <a:srgbClr val="008000"/>
                </a:solidFill>
              </a:rPr>
              <a:t>v</a:t>
            </a:r>
            <a:r>
              <a:rPr lang="en-US" sz="2000" dirty="0" smtClean="0">
                <a:solidFill>
                  <a:srgbClr val="008000"/>
                </a:solidFill>
              </a:rPr>
              <a:t> </a:t>
            </a:r>
            <a:endParaRPr lang="en-US" sz="2000" dirty="0"/>
          </a:p>
        </p:txBody>
      </p:sp>
      <p:cxnSp>
        <p:nvCxnSpPr>
          <p:cNvPr id="39" name="Straight Arrow Connector 38"/>
          <p:cNvCxnSpPr/>
          <p:nvPr/>
        </p:nvCxnSpPr>
        <p:spPr>
          <a:xfrm>
            <a:off x="3525472" y="5673377"/>
            <a:ext cx="542945" cy="36961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4"/>
          <p:cNvPicPr>
            <a:picLocks noChangeAspect="1" noChangeArrowheads="1"/>
          </p:cNvPicPr>
          <p:nvPr/>
        </p:nvPicPr>
        <p:blipFill>
          <a:blip r:embed="rId4" cstate="print"/>
          <a:srcRect/>
          <a:stretch>
            <a:fillRect/>
          </a:stretch>
        </p:blipFill>
        <p:spPr bwMode="auto">
          <a:xfrm>
            <a:off x="63748" y="6493684"/>
            <a:ext cx="2371201" cy="298056"/>
          </a:xfrm>
          <a:prstGeom prst="rect">
            <a:avLst/>
          </a:prstGeom>
          <a:noFill/>
          <a:ln w="9525">
            <a:noFill/>
            <a:miter lim="800000"/>
            <a:headEnd/>
            <a:tailEnd/>
          </a:ln>
        </p:spPr>
      </p:pic>
      <p:sp>
        <p:nvSpPr>
          <p:cNvPr id="40" name="Slide Number Placeholder 39"/>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animBg="1"/>
      <p:bldP spid="27" grpId="0" animBg="1"/>
      <p:bldP spid="12" grpId="0"/>
      <p:bldP spid="14" grpId="0"/>
      <p:bldP spid="29" grpId="0"/>
      <p:bldP spid="30" grpId="0"/>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590714"/>
          </a:xfrm>
        </p:spPr>
        <p:txBody>
          <a:bodyPr>
            <a:normAutofit/>
          </a:bodyPr>
          <a:lstStyle/>
          <a:p>
            <a:pPr marL="514350" indent="-514350">
              <a:buNone/>
            </a:pPr>
            <a:r>
              <a:rPr lang="en-US" sz="2800" dirty="0" smtClean="0"/>
              <a:t>3)	There exists an identity element (E).</a:t>
            </a:r>
          </a:p>
        </p:txBody>
      </p:sp>
      <p:sp>
        <p:nvSpPr>
          <p:cNvPr id="6" name="TextBox 5"/>
          <p:cNvSpPr txBox="1"/>
          <p:nvPr/>
        </p:nvSpPr>
        <p:spPr>
          <a:xfrm>
            <a:off x="914409" y="1749289"/>
            <a:ext cx="7248938" cy="830997"/>
          </a:xfrm>
          <a:prstGeom prst="rect">
            <a:avLst/>
          </a:prstGeom>
          <a:noFill/>
        </p:spPr>
        <p:txBody>
          <a:bodyPr wrap="square" rtlCol="0">
            <a:spAutoFit/>
          </a:bodyPr>
          <a:lstStyle/>
          <a:p>
            <a:r>
              <a:rPr lang="en-US" sz="2400" dirty="0" smtClean="0"/>
              <a:t>One element in the group must commute with all other elements in the group and leave them unchanged.</a:t>
            </a:r>
            <a:endParaRPr lang="en-US" sz="2400" dirty="0"/>
          </a:p>
        </p:txBody>
      </p:sp>
      <p:sp>
        <p:nvSpPr>
          <p:cNvPr id="7" name="Rectangle 6"/>
          <p:cNvSpPr/>
          <p:nvPr/>
        </p:nvSpPr>
        <p:spPr>
          <a:xfrm>
            <a:off x="3036076" y="2629470"/>
            <a:ext cx="3006912" cy="523220"/>
          </a:xfrm>
          <a:prstGeom prst="rect">
            <a:avLst/>
          </a:prstGeom>
        </p:spPr>
        <p:txBody>
          <a:bodyPr wrap="square">
            <a:spAutoFit/>
          </a:bodyPr>
          <a:lstStyle/>
          <a:p>
            <a:pPr algn="ctr"/>
            <a:r>
              <a:rPr lang="en-US" sz="2800" dirty="0" smtClean="0"/>
              <a:t>E • X = E • X = X</a:t>
            </a:r>
            <a:endParaRPr lang="en-US" sz="2800" dirty="0"/>
          </a:p>
        </p:txBody>
      </p:sp>
      <p:pic>
        <p:nvPicPr>
          <p:cNvPr id="8" name="Picture 2"/>
          <p:cNvPicPr>
            <a:picLocks noChangeAspect="1" noChangeArrowheads="1"/>
          </p:cNvPicPr>
          <p:nvPr/>
        </p:nvPicPr>
        <p:blipFill>
          <a:blip r:embed="rId2" cstate="print"/>
          <a:srcRect/>
          <a:stretch>
            <a:fillRect/>
          </a:stretch>
        </p:blipFill>
        <p:spPr bwMode="auto">
          <a:xfrm>
            <a:off x="1436342" y="3386163"/>
            <a:ext cx="6226866" cy="1184918"/>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3091021" y="4837387"/>
            <a:ext cx="2917507" cy="1102680"/>
          </a:xfrm>
          <a:prstGeom prst="rect">
            <a:avLst/>
          </a:prstGeom>
          <a:noFill/>
          <a:ln w="9525">
            <a:noFill/>
            <a:miter lim="800000"/>
            <a:headEnd/>
            <a:tailEnd/>
          </a:ln>
        </p:spPr>
      </p:pic>
      <p:sp>
        <p:nvSpPr>
          <p:cNvPr id="10" name="TextBox 9"/>
          <p:cNvSpPr txBox="1"/>
          <p:nvPr/>
        </p:nvSpPr>
        <p:spPr>
          <a:xfrm>
            <a:off x="2508945" y="5976731"/>
            <a:ext cx="2288346" cy="400110"/>
          </a:xfrm>
          <a:prstGeom prst="rect">
            <a:avLst/>
          </a:prstGeom>
          <a:noFill/>
        </p:spPr>
        <p:txBody>
          <a:bodyPr wrap="square" rtlCol="0">
            <a:spAutoFit/>
          </a:bodyPr>
          <a:lstStyle/>
          <a:p>
            <a:pPr algn="ctr"/>
            <a:r>
              <a:rPr lang="en-US" sz="2000" b="1" dirty="0" smtClean="0"/>
              <a:t>Identity Matrix</a:t>
            </a:r>
            <a:endParaRPr lang="en-US" sz="2000" b="1"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1"/>
            <a:ext cx="8229600" cy="536393"/>
          </a:xfrm>
        </p:spPr>
        <p:txBody>
          <a:bodyPr>
            <a:normAutofit/>
          </a:bodyPr>
          <a:lstStyle/>
          <a:p>
            <a:pPr marL="514350" indent="-514350">
              <a:buNone/>
            </a:pPr>
            <a:r>
              <a:rPr lang="en-US" sz="2800" dirty="0" smtClean="0"/>
              <a:t>4)	For every element there exists an inverse.</a:t>
            </a:r>
            <a:endParaRPr lang="en-US" sz="2800" dirty="0"/>
          </a:p>
        </p:txBody>
      </p:sp>
      <p:pic>
        <p:nvPicPr>
          <p:cNvPr id="78850" name="Picture 2"/>
          <p:cNvPicPr>
            <a:picLocks noChangeAspect="1" noChangeArrowheads="1"/>
          </p:cNvPicPr>
          <p:nvPr/>
        </p:nvPicPr>
        <p:blipFill>
          <a:blip r:embed="rId2" cstate="print"/>
          <a:srcRect/>
          <a:stretch>
            <a:fillRect/>
          </a:stretch>
        </p:blipFill>
        <p:spPr bwMode="auto">
          <a:xfrm>
            <a:off x="2873987" y="2626210"/>
            <a:ext cx="3351575" cy="501304"/>
          </a:xfrm>
          <a:prstGeom prst="rect">
            <a:avLst/>
          </a:prstGeom>
          <a:noFill/>
          <a:ln w="9525">
            <a:noFill/>
            <a:miter lim="800000"/>
            <a:headEnd/>
            <a:tailEnd/>
          </a:ln>
        </p:spPr>
      </p:pic>
      <p:sp>
        <p:nvSpPr>
          <p:cNvPr id="8" name="TextBox 7"/>
          <p:cNvSpPr txBox="1"/>
          <p:nvPr/>
        </p:nvSpPr>
        <p:spPr>
          <a:xfrm>
            <a:off x="914409" y="1749289"/>
            <a:ext cx="7248938" cy="830997"/>
          </a:xfrm>
          <a:prstGeom prst="rect">
            <a:avLst/>
          </a:prstGeom>
          <a:noFill/>
        </p:spPr>
        <p:txBody>
          <a:bodyPr wrap="square" rtlCol="0">
            <a:spAutoFit/>
          </a:bodyPr>
          <a:lstStyle/>
          <a:p>
            <a:r>
              <a:rPr lang="en-US" sz="2400" dirty="0" smtClean="0"/>
              <a:t>One element in the group must commute with </a:t>
            </a:r>
            <a:r>
              <a:rPr lang="en-US" sz="2400" dirty="0" smtClean="0"/>
              <a:t>another to generate the identity.</a:t>
            </a:r>
            <a:endParaRPr lang="en-US" sz="2400" dirty="0"/>
          </a:p>
        </p:txBody>
      </p:sp>
      <p:pic>
        <p:nvPicPr>
          <p:cNvPr id="13" name="Picture 3"/>
          <p:cNvPicPr>
            <a:picLocks noChangeAspect="1" noChangeArrowheads="1"/>
          </p:cNvPicPr>
          <p:nvPr/>
        </p:nvPicPr>
        <p:blipFill>
          <a:blip r:embed="rId3" cstate="print"/>
          <a:srcRect/>
          <a:stretch>
            <a:fillRect/>
          </a:stretch>
        </p:blipFill>
        <p:spPr bwMode="auto">
          <a:xfrm>
            <a:off x="1722773" y="3607726"/>
            <a:ext cx="681635" cy="942259"/>
          </a:xfrm>
          <a:prstGeom prst="rect">
            <a:avLst/>
          </a:prstGeom>
          <a:noFill/>
          <a:ln w="9525">
            <a:noFill/>
            <a:miter lim="800000"/>
            <a:headEnd/>
            <a:tailEnd/>
          </a:ln>
        </p:spPr>
      </p:pic>
      <p:pic>
        <p:nvPicPr>
          <p:cNvPr id="14" name="Picture 6"/>
          <p:cNvPicPr>
            <a:picLocks noChangeAspect="1" noChangeArrowheads="1"/>
          </p:cNvPicPr>
          <p:nvPr/>
        </p:nvPicPr>
        <p:blipFill>
          <a:blip r:embed="rId4" cstate="print"/>
          <a:srcRect/>
          <a:stretch>
            <a:fillRect/>
          </a:stretch>
        </p:blipFill>
        <p:spPr bwMode="auto">
          <a:xfrm>
            <a:off x="1323760" y="4632880"/>
            <a:ext cx="1485692" cy="1137444"/>
          </a:xfrm>
          <a:prstGeom prst="rect">
            <a:avLst/>
          </a:prstGeom>
          <a:noFill/>
          <a:ln w="9525">
            <a:noFill/>
            <a:miter lim="800000"/>
            <a:headEnd/>
            <a:tailEnd/>
          </a:ln>
        </p:spPr>
      </p:pic>
      <p:sp>
        <p:nvSpPr>
          <p:cNvPr id="15" name="Rectangle 14"/>
          <p:cNvSpPr/>
          <p:nvPr/>
        </p:nvSpPr>
        <p:spPr>
          <a:xfrm>
            <a:off x="1113174" y="4535216"/>
            <a:ext cx="927653" cy="1269240"/>
          </a:xfrm>
          <a:prstGeom prst="rect">
            <a:avLst/>
          </a:prstGeom>
          <a:solidFill>
            <a:srgbClr val="FCD5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rot="16200000" flipH="1">
            <a:off x="901939" y="4776881"/>
            <a:ext cx="2059919" cy="701945"/>
          </a:xfrm>
          <a:prstGeom prst="parallelogram">
            <a:avLst>
              <a:gd name="adj" fmla="val 109814"/>
            </a:avLst>
          </a:prstGeom>
          <a:solidFill>
            <a:srgbClr val="FFC000">
              <a:alpha val="34118"/>
            </a:srgbClr>
          </a:solidFill>
          <a:ln w="3175">
            <a:solidFill>
              <a:srgbClr val="EEECE1">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34201" y="4541841"/>
            <a:ext cx="927653" cy="1269240"/>
          </a:xfrm>
          <a:prstGeom prst="rect">
            <a:avLst/>
          </a:prstGeom>
          <a:solidFill>
            <a:srgbClr val="FCD5B5">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7809" y="3189442"/>
            <a:ext cx="2272409" cy="400110"/>
          </a:xfrm>
          <a:prstGeom prst="rect">
            <a:avLst/>
          </a:prstGeom>
          <a:noFill/>
        </p:spPr>
        <p:txBody>
          <a:bodyPr wrap="square" rtlCol="0">
            <a:spAutoFit/>
          </a:bodyPr>
          <a:lstStyle/>
          <a:p>
            <a:r>
              <a:rPr lang="en-US" sz="2000" dirty="0" smtClean="0"/>
              <a:t>For C</a:t>
            </a:r>
            <a:r>
              <a:rPr lang="en-US" sz="2000" baseline="-25000" dirty="0" smtClean="0"/>
              <a:t>2v</a:t>
            </a:r>
            <a:r>
              <a:rPr lang="en-US" sz="2000" dirty="0" smtClean="0"/>
              <a:t> point group:</a:t>
            </a:r>
            <a:endParaRPr lang="en-US" sz="2000" dirty="0"/>
          </a:p>
        </p:txBody>
      </p:sp>
      <p:cxnSp>
        <p:nvCxnSpPr>
          <p:cNvPr id="19" name="Straight Connector 18"/>
          <p:cNvCxnSpPr/>
          <p:nvPr/>
        </p:nvCxnSpPr>
        <p:spPr>
          <a:xfrm flipH="1" flipV="1">
            <a:off x="2139665" y="5219824"/>
            <a:ext cx="514350" cy="390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155540" y="5169025"/>
            <a:ext cx="231775" cy="31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17403" y="5225857"/>
            <a:ext cx="208121" cy="19716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060291" y="4765799"/>
            <a:ext cx="4762" cy="31194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52"/>
          <p:cNvGrpSpPr/>
          <p:nvPr/>
        </p:nvGrpSpPr>
        <p:grpSpPr>
          <a:xfrm>
            <a:off x="2003141" y="5084884"/>
            <a:ext cx="140494" cy="150020"/>
            <a:chOff x="1819275" y="4781548"/>
            <a:chExt cx="140494" cy="150020"/>
          </a:xfrm>
        </p:grpSpPr>
        <p:sp>
          <p:nvSpPr>
            <p:cNvPr id="24" name="Pie 23"/>
            <p:cNvSpPr/>
            <p:nvPr/>
          </p:nvSpPr>
          <p:spPr>
            <a:xfrm>
              <a:off x="1819275" y="4788693"/>
              <a:ext cx="140494" cy="140494"/>
            </a:xfrm>
            <a:prstGeom prst="pie">
              <a:avLst>
                <a:gd name="adj1" fmla="val 16089217"/>
                <a:gd name="adj2" fmla="val 73517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p:cNvCxnSpPr/>
            <p:nvPr/>
          </p:nvCxnSpPr>
          <p:spPr>
            <a:xfrm flipV="1">
              <a:off x="1850228" y="4781548"/>
              <a:ext cx="46434" cy="150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1581280" y="5921277"/>
            <a:ext cx="415498" cy="400110"/>
          </a:xfrm>
          <a:prstGeom prst="rect">
            <a:avLst/>
          </a:prstGeom>
        </p:spPr>
        <p:txBody>
          <a:bodyPr wrap="none">
            <a:spAutoFit/>
          </a:bodyPr>
          <a:lstStyle/>
          <a:p>
            <a:r>
              <a:rPr lang="en-US" sz="2000" dirty="0" err="1" smtClean="0">
                <a:latin typeface="Symbol" pitchFamily="18" charset="2"/>
              </a:rPr>
              <a:t>s</a:t>
            </a:r>
            <a:r>
              <a:rPr lang="en-US" sz="2000" baseline="-25000" dirty="0" err="1" smtClean="0"/>
              <a:t>v</a:t>
            </a:r>
            <a:endParaRPr lang="en-US" sz="2000" dirty="0"/>
          </a:p>
        </p:txBody>
      </p:sp>
      <p:sp>
        <p:nvSpPr>
          <p:cNvPr id="27" name="Rectangle 26"/>
          <p:cNvSpPr/>
          <p:nvPr/>
        </p:nvSpPr>
        <p:spPr>
          <a:xfrm>
            <a:off x="2895597" y="4450287"/>
            <a:ext cx="484620" cy="400110"/>
          </a:xfrm>
          <a:prstGeom prst="rect">
            <a:avLst/>
          </a:prstGeom>
        </p:spPr>
        <p:txBody>
          <a:bodyPr wrap="none">
            <a:spAutoFit/>
          </a:bodyPr>
          <a:lstStyle/>
          <a:p>
            <a:r>
              <a:rPr lang="en-US" sz="2000" dirty="0" err="1" smtClean="0">
                <a:latin typeface="Symbol" pitchFamily="18" charset="2"/>
              </a:rPr>
              <a:t>s</a:t>
            </a:r>
            <a:r>
              <a:rPr lang="en-US" sz="2000" baseline="-25000" dirty="0" err="1" smtClean="0"/>
              <a:t>v</a:t>
            </a:r>
            <a:r>
              <a:rPr lang="en-US" sz="2000" dirty="0" smtClean="0"/>
              <a:t>’</a:t>
            </a:r>
            <a:endParaRPr lang="en-US" sz="2000" dirty="0"/>
          </a:p>
        </p:txBody>
      </p:sp>
      <p:sp>
        <p:nvSpPr>
          <p:cNvPr id="28" name="Rectangle 27"/>
          <p:cNvSpPr/>
          <p:nvPr/>
        </p:nvSpPr>
        <p:spPr>
          <a:xfrm>
            <a:off x="2078251" y="3549137"/>
            <a:ext cx="407484" cy="400110"/>
          </a:xfrm>
          <a:prstGeom prst="rect">
            <a:avLst/>
          </a:prstGeom>
        </p:spPr>
        <p:txBody>
          <a:bodyPr wrap="none">
            <a:spAutoFit/>
          </a:bodyPr>
          <a:lstStyle/>
          <a:p>
            <a:r>
              <a:rPr lang="en-US" sz="2000" dirty="0" smtClean="0"/>
              <a:t>C</a:t>
            </a:r>
            <a:r>
              <a:rPr lang="en-US" sz="2000" baseline="-25000" dirty="0" smtClean="0"/>
              <a:t>2</a:t>
            </a:r>
            <a:endParaRPr lang="en-US" sz="2000" dirty="0"/>
          </a:p>
        </p:txBody>
      </p:sp>
      <p:sp>
        <p:nvSpPr>
          <p:cNvPr id="29" name="TextBox 28"/>
          <p:cNvSpPr txBox="1"/>
          <p:nvPr/>
        </p:nvSpPr>
        <p:spPr>
          <a:xfrm>
            <a:off x="1245697" y="5645429"/>
            <a:ext cx="344555" cy="369332"/>
          </a:xfrm>
          <a:prstGeom prst="rect">
            <a:avLst/>
          </a:prstGeom>
          <a:noFill/>
        </p:spPr>
        <p:txBody>
          <a:bodyPr wrap="square" rtlCol="0">
            <a:spAutoFit/>
          </a:bodyPr>
          <a:lstStyle/>
          <a:p>
            <a:r>
              <a:rPr lang="en-US" dirty="0" smtClean="0"/>
              <a:t>1</a:t>
            </a:r>
            <a:endParaRPr lang="en-US" dirty="0"/>
          </a:p>
        </p:txBody>
      </p:sp>
      <p:sp>
        <p:nvSpPr>
          <p:cNvPr id="30" name="TextBox 29"/>
          <p:cNvSpPr txBox="1"/>
          <p:nvPr/>
        </p:nvSpPr>
        <p:spPr>
          <a:xfrm>
            <a:off x="2564289" y="5652054"/>
            <a:ext cx="344555" cy="369332"/>
          </a:xfrm>
          <a:prstGeom prst="rect">
            <a:avLst/>
          </a:prstGeom>
          <a:noFill/>
        </p:spPr>
        <p:txBody>
          <a:bodyPr wrap="square" rtlCol="0">
            <a:spAutoFit/>
          </a:bodyPr>
          <a:lstStyle/>
          <a:p>
            <a:r>
              <a:rPr lang="en-US" dirty="0" smtClean="0"/>
              <a:t>2</a:t>
            </a:r>
            <a:endParaRPr lang="en-US" dirty="0"/>
          </a:p>
        </p:txBody>
      </p:sp>
      <p:pic>
        <p:nvPicPr>
          <p:cNvPr id="31" name="Picture 4"/>
          <p:cNvPicPr>
            <a:picLocks noChangeAspect="1" noChangeArrowheads="1"/>
          </p:cNvPicPr>
          <p:nvPr/>
        </p:nvPicPr>
        <p:blipFill>
          <a:blip r:embed="rId5" cstate="print"/>
          <a:srcRect/>
          <a:stretch>
            <a:fillRect/>
          </a:stretch>
        </p:blipFill>
        <p:spPr bwMode="auto">
          <a:xfrm>
            <a:off x="752852" y="6453928"/>
            <a:ext cx="2371201" cy="298056"/>
          </a:xfrm>
          <a:prstGeom prst="rect">
            <a:avLst/>
          </a:prstGeom>
          <a:noFill/>
          <a:ln w="9525">
            <a:noFill/>
            <a:miter lim="800000"/>
            <a:headEnd/>
            <a:tailEnd/>
          </a:ln>
        </p:spPr>
      </p:pic>
      <p:sp>
        <p:nvSpPr>
          <p:cNvPr id="34" name="Rectangle 33"/>
          <p:cNvSpPr/>
          <p:nvPr/>
        </p:nvSpPr>
        <p:spPr>
          <a:xfrm>
            <a:off x="5086364" y="4415935"/>
            <a:ext cx="1638590" cy="461665"/>
          </a:xfrm>
          <a:prstGeom prst="rect">
            <a:avLst/>
          </a:prstGeom>
        </p:spPr>
        <p:txBody>
          <a:bodyPr wrap="none">
            <a:spAutoFit/>
          </a:bodyPr>
          <a:lstStyle/>
          <a:p>
            <a:r>
              <a:rPr lang="en-US" sz="2400" dirty="0" smtClean="0"/>
              <a:t>C</a:t>
            </a:r>
            <a:r>
              <a:rPr lang="en-US" sz="2400" baseline="-25000" dirty="0" smtClean="0"/>
              <a:t>2</a:t>
            </a:r>
            <a:r>
              <a:rPr lang="en-US" sz="2400" dirty="0" smtClean="0"/>
              <a:t> </a:t>
            </a:r>
            <a:r>
              <a:rPr lang="en-US" sz="2400" baseline="-25000" dirty="0" smtClean="0"/>
              <a:t> </a:t>
            </a:r>
            <a:r>
              <a:rPr lang="en-US" sz="2400" dirty="0" smtClean="0"/>
              <a:t>•  C</a:t>
            </a:r>
            <a:r>
              <a:rPr lang="en-US" sz="2400" baseline="-25000" dirty="0" smtClean="0"/>
              <a:t>2</a:t>
            </a:r>
            <a:r>
              <a:rPr lang="en-US" sz="2400" dirty="0" smtClean="0"/>
              <a:t> =  E</a:t>
            </a:r>
            <a:endParaRPr lang="en-US" sz="2400" dirty="0"/>
          </a:p>
        </p:txBody>
      </p:sp>
      <p:sp>
        <p:nvSpPr>
          <p:cNvPr id="35" name="Rectangle 34"/>
          <p:cNvSpPr/>
          <p:nvPr/>
        </p:nvSpPr>
        <p:spPr>
          <a:xfrm>
            <a:off x="5126120" y="5062334"/>
            <a:ext cx="1545616" cy="461665"/>
          </a:xfrm>
          <a:prstGeom prst="rect">
            <a:avLst/>
          </a:prstGeom>
        </p:spPr>
        <p:txBody>
          <a:bodyPr wrap="none">
            <a:spAutoFit/>
          </a:bodyPr>
          <a:lstStyle/>
          <a:p>
            <a:r>
              <a:rPr lang="en-US" sz="2400" dirty="0" err="1" smtClean="0">
                <a:latin typeface="Symbol" pitchFamily="18" charset="2"/>
              </a:rPr>
              <a:t>s</a:t>
            </a:r>
            <a:r>
              <a:rPr lang="en-US" sz="2400" baseline="-25000" dirty="0" err="1" smtClean="0"/>
              <a:t>v</a:t>
            </a:r>
            <a:r>
              <a:rPr lang="en-US" sz="2400" dirty="0" smtClean="0"/>
              <a:t> • </a:t>
            </a:r>
            <a:r>
              <a:rPr lang="en-US" sz="2400" dirty="0" err="1" smtClean="0">
                <a:latin typeface="Symbol" pitchFamily="18" charset="2"/>
              </a:rPr>
              <a:t>s</a:t>
            </a:r>
            <a:r>
              <a:rPr lang="en-US" sz="2400" baseline="-25000" dirty="0" err="1" smtClean="0"/>
              <a:t>v</a:t>
            </a:r>
            <a:r>
              <a:rPr lang="en-US" sz="2400" dirty="0" smtClean="0"/>
              <a:t> =  E</a:t>
            </a:r>
            <a:endParaRPr lang="en-US" sz="2400" dirty="0"/>
          </a:p>
        </p:txBody>
      </p:sp>
      <p:sp>
        <p:nvSpPr>
          <p:cNvPr id="36" name="Rectangle 35"/>
          <p:cNvSpPr/>
          <p:nvPr/>
        </p:nvSpPr>
        <p:spPr>
          <a:xfrm>
            <a:off x="5212260" y="3680449"/>
            <a:ext cx="1473480" cy="461665"/>
          </a:xfrm>
          <a:prstGeom prst="rect">
            <a:avLst/>
          </a:prstGeom>
        </p:spPr>
        <p:txBody>
          <a:bodyPr wrap="none">
            <a:spAutoFit/>
          </a:bodyPr>
          <a:lstStyle/>
          <a:p>
            <a:r>
              <a:rPr lang="en-US" sz="2400" dirty="0" smtClean="0"/>
              <a:t>E </a:t>
            </a:r>
            <a:r>
              <a:rPr lang="en-US" sz="2400" baseline="-25000" dirty="0" smtClean="0"/>
              <a:t> </a:t>
            </a:r>
            <a:r>
              <a:rPr lang="en-US" sz="2400" dirty="0" smtClean="0"/>
              <a:t>•  E  =  E</a:t>
            </a:r>
            <a:endParaRPr lang="en-US" sz="2400" dirty="0"/>
          </a:p>
        </p:txBody>
      </p:sp>
      <p:sp>
        <p:nvSpPr>
          <p:cNvPr id="37" name="Rectangle 36"/>
          <p:cNvSpPr/>
          <p:nvPr/>
        </p:nvSpPr>
        <p:spPr>
          <a:xfrm>
            <a:off x="5053235" y="5784578"/>
            <a:ext cx="1711559" cy="461665"/>
          </a:xfrm>
          <a:prstGeom prst="rect">
            <a:avLst/>
          </a:prstGeom>
        </p:spPr>
        <p:txBody>
          <a:bodyPr wrap="none">
            <a:spAutoFit/>
          </a:bodyPr>
          <a:lstStyle/>
          <a:p>
            <a:r>
              <a:rPr lang="en-US" sz="2400" dirty="0" err="1" smtClean="0">
                <a:latin typeface="Symbol" pitchFamily="18" charset="2"/>
              </a:rPr>
              <a:t>s</a:t>
            </a:r>
            <a:r>
              <a:rPr lang="en-US" sz="2400" baseline="-25000" dirty="0" err="1" smtClean="0"/>
              <a:t>v</a:t>
            </a:r>
            <a:r>
              <a:rPr lang="en-US" sz="2400" dirty="0" smtClean="0"/>
              <a:t>’ • </a:t>
            </a:r>
            <a:r>
              <a:rPr lang="en-US" sz="2400" dirty="0" err="1" smtClean="0">
                <a:latin typeface="Symbol" pitchFamily="18" charset="2"/>
              </a:rPr>
              <a:t>s</a:t>
            </a:r>
            <a:r>
              <a:rPr lang="en-US" sz="2400" baseline="-25000" dirty="0" err="1" smtClean="0"/>
              <a:t>v</a:t>
            </a:r>
            <a:r>
              <a:rPr lang="en-US" sz="2400" dirty="0" smtClean="0"/>
              <a:t>’ =  E</a:t>
            </a:r>
            <a:endParaRPr lang="en-US" sz="2400" dirty="0"/>
          </a:p>
        </p:txBody>
      </p:sp>
      <p:sp>
        <p:nvSpPr>
          <p:cNvPr id="32" name="Slide Number Placeholder 31"/>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6" grpId="0"/>
      <p:bldP spid="27" grpId="0"/>
      <p:bldP spid="28" grpId="0"/>
      <p:bldP spid="29" grpId="0"/>
      <p:bldP spid="30"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2627744"/>
          </a:xfrm>
        </p:spPr>
        <p:txBody>
          <a:bodyPr>
            <a:normAutofit/>
          </a:bodyPr>
          <a:lstStyle/>
          <a:p>
            <a:pPr marL="514350" indent="-514350">
              <a:buFont typeface="+mj-lt"/>
              <a:buAutoNum type="arabicParenR"/>
            </a:pPr>
            <a:r>
              <a:rPr lang="en-US" sz="2800" dirty="0" smtClean="0"/>
              <a:t>The product of any two elements of the group is itself an element of the group. </a:t>
            </a:r>
          </a:p>
          <a:p>
            <a:pPr marL="514350" indent="-514350">
              <a:buFont typeface="+mj-lt"/>
              <a:buAutoNum type="arabicParenR"/>
            </a:pPr>
            <a:r>
              <a:rPr lang="en-US" sz="2800" dirty="0" smtClean="0"/>
              <a:t>The associative law is valid.</a:t>
            </a:r>
          </a:p>
          <a:p>
            <a:pPr marL="514350" indent="-514350">
              <a:buFont typeface="+mj-lt"/>
              <a:buAutoNum type="arabicParenR"/>
            </a:pPr>
            <a:r>
              <a:rPr lang="en-US" sz="2800" dirty="0" smtClean="0"/>
              <a:t>There exists an identity element.</a:t>
            </a:r>
          </a:p>
          <a:p>
            <a:pPr marL="514350" indent="-514350">
              <a:buFont typeface="+mj-lt"/>
              <a:buAutoNum type="arabicParenR"/>
            </a:pPr>
            <a:r>
              <a:rPr lang="en-US" sz="2800" dirty="0" smtClean="0"/>
              <a:t> For every element there exists an inverse.</a:t>
            </a:r>
            <a:endParaRPr lang="en-US" sz="2800" dirty="0"/>
          </a:p>
        </p:txBody>
      </p:sp>
      <p:pic>
        <p:nvPicPr>
          <p:cNvPr id="54274" name="Picture 2" descr="http://www.centerforinquiry.net/uploads/on_campus_blog/big_lebowski_walter_gun.jpg"/>
          <p:cNvPicPr>
            <a:picLocks noChangeAspect="1" noChangeArrowheads="1"/>
          </p:cNvPicPr>
          <p:nvPr/>
        </p:nvPicPr>
        <p:blipFill>
          <a:blip r:embed="rId2" cstate="print"/>
          <a:srcRect/>
          <a:stretch>
            <a:fillRect/>
          </a:stretch>
        </p:blipFill>
        <p:spPr bwMode="auto">
          <a:xfrm>
            <a:off x="5781046" y="3920150"/>
            <a:ext cx="2874066" cy="2158506"/>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463548" y="4389438"/>
            <a:ext cx="4086227" cy="13573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2627744"/>
          </a:xfrm>
        </p:spPr>
        <p:txBody>
          <a:bodyPr>
            <a:normAutofit/>
          </a:bodyPr>
          <a:lstStyle/>
          <a:p>
            <a:pPr marL="514350" indent="-514350">
              <a:buFont typeface="+mj-lt"/>
              <a:buAutoNum type="arabicParenR"/>
            </a:pPr>
            <a:r>
              <a:rPr lang="en-US" sz="2800" dirty="0" smtClean="0"/>
              <a:t>The product of any two elements of the group is itself an element of the group. </a:t>
            </a:r>
          </a:p>
          <a:p>
            <a:pPr marL="514350" indent="-514350">
              <a:buFont typeface="+mj-lt"/>
              <a:buAutoNum type="arabicParenR"/>
            </a:pPr>
            <a:r>
              <a:rPr lang="en-US" sz="2800" dirty="0" smtClean="0"/>
              <a:t>The associative law is valid.</a:t>
            </a:r>
          </a:p>
          <a:p>
            <a:pPr marL="514350" indent="-514350">
              <a:buFont typeface="+mj-lt"/>
              <a:buAutoNum type="arabicParenR"/>
            </a:pPr>
            <a:r>
              <a:rPr lang="en-US" sz="2800" dirty="0" smtClean="0"/>
              <a:t>There exists an identity element.</a:t>
            </a:r>
          </a:p>
          <a:p>
            <a:pPr marL="514350" indent="-514350">
              <a:buFont typeface="+mj-lt"/>
              <a:buAutoNum type="arabicParenR"/>
            </a:pPr>
            <a:r>
              <a:rPr lang="en-US" sz="2800" dirty="0" smtClean="0"/>
              <a:t> For every element there exists an inverse.</a:t>
            </a:r>
            <a:endParaRPr lang="en-US" sz="2800" dirty="0"/>
          </a:p>
        </p:txBody>
      </p:sp>
      <p:pic>
        <p:nvPicPr>
          <p:cNvPr id="54276" name="Picture 4"/>
          <p:cNvPicPr>
            <a:picLocks noChangeAspect="1" noChangeArrowheads="1"/>
          </p:cNvPicPr>
          <p:nvPr/>
        </p:nvPicPr>
        <p:blipFill>
          <a:blip r:embed="rId2" cstate="print"/>
          <a:srcRect/>
          <a:stretch>
            <a:fillRect/>
          </a:stretch>
        </p:blipFill>
        <p:spPr bwMode="auto">
          <a:xfrm>
            <a:off x="463548" y="4389438"/>
            <a:ext cx="4086227" cy="1357313"/>
          </a:xfrm>
          <a:prstGeom prst="rect">
            <a:avLst/>
          </a:prstGeom>
          <a:noFill/>
          <a:ln w="9525">
            <a:noFill/>
            <a:miter lim="800000"/>
            <a:headEnd/>
            <a:tailEnd/>
          </a:ln>
        </p:spPr>
      </p:pic>
      <p:grpSp>
        <p:nvGrpSpPr>
          <p:cNvPr id="10" name="Group 9"/>
          <p:cNvGrpSpPr/>
          <p:nvPr/>
        </p:nvGrpSpPr>
        <p:grpSpPr>
          <a:xfrm>
            <a:off x="5343716" y="3790120"/>
            <a:ext cx="3111172" cy="2855843"/>
            <a:chOff x="970499" y="1727982"/>
            <a:chExt cx="2324100" cy="2152650"/>
          </a:xfrm>
        </p:grpSpPr>
        <p:pic>
          <p:nvPicPr>
            <p:cNvPr id="7" name="Picture 2"/>
            <p:cNvPicPr>
              <a:picLocks noChangeAspect="1" noChangeArrowheads="1"/>
            </p:cNvPicPr>
            <p:nvPr/>
          </p:nvPicPr>
          <p:blipFill>
            <a:blip r:embed="rId3" cstate="print"/>
            <a:srcRect/>
            <a:stretch>
              <a:fillRect/>
            </a:stretch>
          </p:blipFill>
          <p:spPr bwMode="auto">
            <a:xfrm>
              <a:off x="970499" y="1727982"/>
              <a:ext cx="2324100" cy="2152650"/>
            </a:xfrm>
            <a:prstGeom prst="rect">
              <a:avLst/>
            </a:prstGeom>
            <a:noFill/>
            <a:ln w="9525">
              <a:noFill/>
              <a:miter lim="800000"/>
              <a:headEnd/>
              <a:tailEnd/>
            </a:ln>
          </p:spPr>
        </p:pic>
        <p:cxnSp>
          <p:nvCxnSpPr>
            <p:cNvPr id="8" name="Straight Connector 7"/>
            <p:cNvCxnSpPr/>
            <p:nvPr/>
          </p:nvCxnSpPr>
          <p:spPr>
            <a:xfrm>
              <a:off x="1023091" y="2055133"/>
              <a:ext cx="21999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83721" y="1763914"/>
              <a:ext cx="1508" cy="2047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10"/>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05"/>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Combination Table</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pic>
        <p:nvPicPr>
          <p:cNvPr id="73730" name="Picture 2"/>
          <p:cNvPicPr>
            <a:picLocks noChangeAspect="1" noChangeArrowheads="1"/>
          </p:cNvPicPr>
          <p:nvPr/>
        </p:nvPicPr>
        <p:blipFill>
          <a:blip r:embed="rId2" cstate="print"/>
          <a:srcRect/>
          <a:stretch>
            <a:fillRect/>
          </a:stretch>
        </p:blipFill>
        <p:spPr bwMode="auto">
          <a:xfrm>
            <a:off x="970499" y="1727982"/>
            <a:ext cx="2324100" cy="2152650"/>
          </a:xfrm>
          <a:prstGeom prst="rect">
            <a:avLst/>
          </a:prstGeom>
          <a:noFill/>
          <a:ln w="9525">
            <a:noFill/>
            <a:miter lim="800000"/>
            <a:headEnd/>
            <a:tailEnd/>
          </a:ln>
        </p:spPr>
      </p:pic>
      <p:cxnSp>
        <p:nvCxnSpPr>
          <p:cNvPr id="7" name="Straight Connector 6"/>
          <p:cNvCxnSpPr/>
          <p:nvPr/>
        </p:nvCxnSpPr>
        <p:spPr>
          <a:xfrm>
            <a:off x="1023091" y="2055133"/>
            <a:ext cx="21999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83721" y="1763914"/>
            <a:ext cx="1508" cy="2047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2449" y="1373460"/>
            <a:ext cx="1600200" cy="369332"/>
          </a:xfrm>
          <a:prstGeom prst="rect">
            <a:avLst/>
          </a:prstGeom>
          <a:noFill/>
        </p:spPr>
        <p:txBody>
          <a:bodyPr wrap="square" rtlCol="0">
            <a:spAutoFit/>
          </a:bodyPr>
          <a:lstStyle/>
          <a:p>
            <a:pPr algn="ctr"/>
            <a:r>
              <a:rPr lang="en-US" dirty="0" smtClean="0"/>
              <a:t>Applied First</a:t>
            </a:r>
            <a:endParaRPr lang="en-US" dirty="0"/>
          </a:p>
        </p:txBody>
      </p:sp>
      <p:sp>
        <p:nvSpPr>
          <p:cNvPr id="11" name="TextBox 10"/>
          <p:cNvSpPr txBox="1"/>
          <p:nvPr/>
        </p:nvSpPr>
        <p:spPr>
          <a:xfrm rot="16200000">
            <a:off x="-135772" y="2543619"/>
            <a:ext cx="1711123" cy="369332"/>
          </a:xfrm>
          <a:prstGeom prst="rect">
            <a:avLst/>
          </a:prstGeom>
          <a:noFill/>
        </p:spPr>
        <p:txBody>
          <a:bodyPr wrap="square" rtlCol="0">
            <a:spAutoFit/>
          </a:bodyPr>
          <a:lstStyle/>
          <a:p>
            <a:r>
              <a:rPr lang="en-US" dirty="0" smtClean="0"/>
              <a:t>Applied Second</a:t>
            </a:r>
            <a:endParaRPr lang="en-US" dirty="0"/>
          </a:p>
        </p:txBody>
      </p:sp>
      <p:sp>
        <p:nvSpPr>
          <p:cNvPr id="14" name="Rectangle 13"/>
          <p:cNvSpPr/>
          <p:nvPr/>
        </p:nvSpPr>
        <p:spPr>
          <a:xfrm>
            <a:off x="1561320" y="3968588"/>
            <a:ext cx="1098378" cy="400110"/>
          </a:xfrm>
          <a:prstGeom prst="rect">
            <a:avLst/>
          </a:prstGeom>
        </p:spPr>
        <p:txBody>
          <a:bodyPr wrap="none">
            <a:spAutoFit/>
          </a:bodyPr>
          <a:lstStyle/>
          <a:p>
            <a:r>
              <a:rPr lang="en-US" sz="2000" dirty="0" smtClean="0">
                <a:solidFill>
                  <a:srgbClr val="FF0000"/>
                </a:solidFill>
              </a:rPr>
              <a:t>D • C = B</a:t>
            </a:r>
            <a:endParaRPr lang="en-US" sz="2000" dirty="0">
              <a:solidFill>
                <a:srgbClr val="FF0000"/>
              </a:solidFill>
            </a:endParaRPr>
          </a:p>
        </p:txBody>
      </p:sp>
      <p:sp>
        <p:nvSpPr>
          <p:cNvPr id="15" name="Rectangle 14"/>
          <p:cNvSpPr/>
          <p:nvPr/>
        </p:nvSpPr>
        <p:spPr>
          <a:xfrm>
            <a:off x="1568863" y="4365435"/>
            <a:ext cx="1125629" cy="400110"/>
          </a:xfrm>
          <a:prstGeom prst="rect">
            <a:avLst/>
          </a:prstGeom>
        </p:spPr>
        <p:txBody>
          <a:bodyPr wrap="none">
            <a:spAutoFit/>
          </a:bodyPr>
          <a:lstStyle/>
          <a:p>
            <a:r>
              <a:rPr lang="en-US" sz="2000" dirty="0" smtClean="0">
                <a:solidFill>
                  <a:srgbClr val="0000FF"/>
                </a:solidFill>
              </a:rPr>
              <a:t>C • D = A</a:t>
            </a:r>
            <a:endParaRPr lang="en-US" sz="2000" dirty="0">
              <a:solidFill>
                <a:srgbClr val="0000FF"/>
              </a:solidFill>
            </a:endParaRPr>
          </a:p>
        </p:txBody>
      </p:sp>
      <p:sp>
        <p:nvSpPr>
          <p:cNvPr id="16" name="TextBox 15"/>
          <p:cNvSpPr txBox="1"/>
          <p:nvPr/>
        </p:nvSpPr>
        <p:spPr>
          <a:xfrm>
            <a:off x="3745254" y="1511919"/>
            <a:ext cx="5160208" cy="3693319"/>
          </a:xfrm>
          <a:prstGeom prst="rect">
            <a:avLst/>
          </a:prstGeom>
          <a:noFill/>
        </p:spPr>
        <p:txBody>
          <a:bodyPr wrap="square" rtlCol="0">
            <a:spAutoFit/>
          </a:bodyPr>
          <a:lstStyle/>
          <a:p>
            <a:pPr marL="227013" indent="-227013">
              <a:buFont typeface="Arial" pitchFamily="34" charset="0"/>
              <a:buChar char="•"/>
            </a:pPr>
            <a:r>
              <a:rPr lang="en-US" dirty="0" smtClean="0"/>
              <a:t>This table has n = 6 elements (E, A, B, C, D, F)</a:t>
            </a:r>
          </a:p>
          <a:p>
            <a:pPr marL="227013" indent="-227013">
              <a:buFont typeface="Arial" pitchFamily="34" charset="0"/>
              <a:buChar char="•"/>
            </a:pPr>
            <a:endParaRPr lang="en-US" dirty="0" smtClean="0"/>
          </a:p>
          <a:p>
            <a:pPr marL="227013" indent="-227013">
              <a:buFont typeface="Arial" pitchFamily="34" charset="0"/>
              <a:buChar char="•"/>
            </a:pPr>
            <a:r>
              <a:rPr lang="en-US" dirty="0" smtClean="0"/>
              <a:t>Each element is listed once in the first row/column</a:t>
            </a:r>
          </a:p>
          <a:p>
            <a:pPr marL="227013" indent="-227013">
              <a:buFont typeface="Arial" pitchFamily="34" charset="0"/>
              <a:buChar char="•"/>
            </a:pPr>
            <a:endParaRPr lang="en-US" dirty="0" smtClean="0"/>
          </a:p>
          <a:p>
            <a:pPr marL="227013" indent="-227013">
              <a:buFont typeface="Arial" pitchFamily="34" charset="0"/>
              <a:buChar char="•"/>
            </a:pPr>
            <a:r>
              <a:rPr lang="en-US" dirty="0" smtClean="0"/>
              <a:t>Top column applied first and then the row</a:t>
            </a:r>
          </a:p>
          <a:p>
            <a:pPr marL="227013" indent="-227013">
              <a:buFont typeface="Arial" pitchFamily="34" charset="0"/>
              <a:buChar char="•"/>
            </a:pPr>
            <a:endParaRPr lang="en-US" dirty="0" smtClean="0"/>
          </a:p>
          <a:p>
            <a:pPr marL="227013" indent="-227013">
              <a:buFont typeface="Arial" pitchFamily="34" charset="0"/>
              <a:buChar char="•"/>
            </a:pPr>
            <a:r>
              <a:rPr lang="en-US" dirty="0" smtClean="0"/>
              <a:t>n</a:t>
            </a:r>
            <a:r>
              <a:rPr lang="en-US" baseline="30000" dirty="0" smtClean="0"/>
              <a:t>2</a:t>
            </a:r>
            <a:r>
              <a:rPr lang="en-US" dirty="0" smtClean="0"/>
              <a:t> possible combination (36)</a:t>
            </a:r>
          </a:p>
          <a:p>
            <a:pPr marL="227013" indent="-227013">
              <a:buFont typeface="Arial" pitchFamily="34" charset="0"/>
              <a:buChar char="•"/>
            </a:pPr>
            <a:endParaRPr lang="en-US" dirty="0" smtClean="0"/>
          </a:p>
          <a:p>
            <a:pPr marL="227013" indent="-227013">
              <a:buFont typeface="Arial" pitchFamily="34" charset="0"/>
              <a:buChar char="•"/>
            </a:pPr>
            <a:r>
              <a:rPr lang="en-US" dirty="0" smtClean="0"/>
              <a:t>Rearrangement theorem- every element will only appear once in a row or column</a:t>
            </a:r>
          </a:p>
          <a:p>
            <a:pPr marL="227013" indent="-227013">
              <a:buFont typeface="Arial" pitchFamily="34" charset="0"/>
              <a:buChar char="•"/>
            </a:pPr>
            <a:endParaRPr lang="en-US" dirty="0" smtClean="0"/>
          </a:p>
          <a:p>
            <a:pPr marL="227013" indent="-227013">
              <a:buFont typeface="Arial" pitchFamily="34" charset="0"/>
              <a:buChar char="•"/>
            </a:pPr>
            <a:r>
              <a:rPr lang="en-US" dirty="0" smtClean="0"/>
              <a:t>If the table is symmetric on the diagonal the group is </a:t>
            </a:r>
            <a:r>
              <a:rPr lang="en-US" dirty="0" err="1" smtClean="0"/>
              <a:t>Abelian</a:t>
            </a:r>
            <a:r>
              <a:rPr lang="en-US" dirty="0" smtClean="0"/>
              <a:t>.</a:t>
            </a:r>
            <a:endParaRPr lang="en-US" dirty="0"/>
          </a:p>
        </p:txBody>
      </p:sp>
      <p:sp>
        <p:nvSpPr>
          <p:cNvPr id="18" name="TextBox 17"/>
          <p:cNvSpPr txBox="1"/>
          <p:nvPr/>
        </p:nvSpPr>
        <p:spPr>
          <a:xfrm>
            <a:off x="2913684" y="831003"/>
            <a:ext cx="2219621" cy="461665"/>
          </a:xfrm>
          <a:prstGeom prst="rect">
            <a:avLst/>
          </a:prstGeom>
          <a:noFill/>
        </p:spPr>
        <p:txBody>
          <a:bodyPr wrap="square" rtlCol="0">
            <a:spAutoFit/>
          </a:bodyPr>
          <a:lstStyle/>
          <a:p>
            <a:pPr algn="ctr"/>
            <a:r>
              <a:rPr lang="en-US" sz="2400" dirty="0" smtClean="0"/>
              <a:t>(Multiplication)</a:t>
            </a:r>
            <a:endParaRPr lang="en-US" sz="2400" dirty="0"/>
          </a:p>
        </p:txBody>
      </p:sp>
      <p:cxnSp>
        <p:nvCxnSpPr>
          <p:cNvPr id="20" name="Straight Connector 19"/>
          <p:cNvCxnSpPr/>
          <p:nvPr/>
        </p:nvCxnSpPr>
        <p:spPr>
          <a:xfrm flipH="1">
            <a:off x="2535012" y="1892174"/>
            <a:ext cx="9054" cy="15753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49419" y="3458424"/>
            <a:ext cx="1284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29803" y="3176257"/>
            <a:ext cx="164018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59428" y="1836345"/>
            <a:ext cx="0" cy="13504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73731" name="Picture 3"/>
          <p:cNvPicPr>
            <a:picLocks noChangeAspect="1" noChangeArrowheads="1"/>
          </p:cNvPicPr>
          <p:nvPr/>
        </p:nvPicPr>
        <p:blipFill>
          <a:blip r:embed="rId3" cstate="print"/>
          <a:srcRect/>
          <a:stretch>
            <a:fillRect/>
          </a:stretch>
        </p:blipFill>
        <p:spPr bwMode="auto">
          <a:xfrm>
            <a:off x="1823483" y="4085188"/>
            <a:ext cx="200025" cy="190500"/>
          </a:xfrm>
          <a:prstGeom prst="rect">
            <a:avLst/>
          </a:prstGeom>
          <a:noFill/>
          <a:ln w="9525">
            <a:noFill/>
            <a:miter lim="800000"/>
            <a:headEnd/>
            <a:tailEnd/>
          </a:ln>
        </p:spPr>
      </p:pic>
      <p:pic>
        <p:nvPicPr>
          <p:cNvPr id="30" name="Picture 3"/>
          <p:cNvPicPr>
            <a:picLocks noChangeAspect="1" noChangeArrowheads="1"/>
          </p:cNvPicPr>
          <p:nvPr/>
        </p:nvPicPr>
        <p:blipFill>
          <a:blip r:embed="rId3" cstate="print"/>
          <a:srcRect/>
          <a:stretch>
            <a:fillRect/>
          </a:stretch>
        </p:blipFill>
        <p:spPr bwMode="auto">
          <a:xfrm>
            <a:off x="1812921" y="4482031"/>
            <a:ext cx="200025" cy="190500"/>
          </a:xfrm>
          <a:prstGeom prst="rect">
            <a:avLst/>
          </a:prstGeom>
          <a:noFill/>
          <a:ln w="9525">
            <a:noFill/>
            <a:miter lim="800000"/>
            <a:headEnd/>
            <a:tailEnd/>
          </a:ln>
        </p:spPr>
      </p:pic>
      <p:grpSp>
        <p:nvGrpSpPr>
          <p:cNvPr id="38" name="Group 37"/>
          <p:cNvGrpSpPr/>
          <p:nvPr/>
        </p:nvGrpSpPr>
        <p:grpSpPr>
          <a:xfrm>
            <a:off x="4676517" y="5409005"/>
            <a:ext cx="2929713" cy="1015663"/>
            <a:chOff x="4676517" y="4825917"/>
            <a:chExt cx="2929713" cy="1015663"/>
          </a:xfrm>
        </p:grpSpPr>
        <p:sp>
          <p:nvSpPr>
            <p:cNvPr id="28" name="Rectangle 27"/>
            <p:cNvSpPr/>
            <p:nvPr/>
          </p:nvSpPr>
          <p:spPr>
            <a:xfrm>
              <a:off x="4676517" y="4825917"/>
              <a:ext cx="2929713" cy="1015663"/>
            </a:xfrm>
            <a:prstGeom prst="rect">
              <a:avLst/>
            </a:prstGeom>
          </p:spPr>
          <p:txBody>
            <a:bodyPr wrap="none">
              <a:spAutoFit/>
            </a:bodyPr>
            <a:lstStyle/>
            <a:p>
              <a:pPr algn="ctr"/>
              <a:r>
                <a:rPr lang="en-US" sz="2000" dirty="0" smtClean="0"/>
                <a:t>If </a:t>
              </a:r>
            </a:p>
            <a:p>
              <a:pPr algn="ctr"/>
              <a:r>
                <a:rPr lang="en-US" sz="2000" dirty="0" smtClean="0"/>
                <a:t>D • C = C • D</a:t>
              </a:r>
            </a:p>
            <a:p>
              <a:pPr algn="ctr"/>
              <a:r>
                <a:rPr lang="en-US" sz="2000" dirty="0" smtClean="0"/>
                <a:t>then the group is </a:t>
              </a:r>
              <a:r>
                <a:rPr lang="en-US" sz="2000" u="sng" dirty="0" err="1" smtClean="0"/>
                <a:t>Abelian</a:t>
              </a:r>
              <a:r>
                <a:rPr lang="en-US" sz="2000" dirty="0" smtClean="0"/>
                <a:t>. </a:t>
              </a:r>
              <a:endParaRPr lang="en-US" sz="2000" dirty="0"/>
            </a:p>
          </p:txBody>
        </p:sp>
        <p:pic>
          <p:nvPicPr>
            <p:cNvPr id="31" name="Picture 3"/>
            <p:cNvPicPr>
              <a:picLocks noChangeAspect="1" noChangeArrowheads="1"/>
            </p:cNvPicPr>
            <p:nvPr/>
          </p:nvPicPr>
          <p:blipFill>
            <a:blip r:embed="rId3" cstate="print"/>
            <a:srcRect/>
            <a:stretch>
              <a:fillRect/>
            </a:stretch>
          </p:blipFill>
          <p:spPr bwMode="auto">
            <a:xfrm>
              <a:off x="5661450" y="5226678"/>
              <a:ext cx="200025" cy="190500"/>
            </a:xfrm>
            <a:prstGeom prst="rect">
              <a:avLst/>
            </a:prstGeom>
            <a:noFill/>
            <a:ln w="9525">
              <a:noFill/>
              <a:miter lim="800000"/>
              <a:headEnd/>
              <a:tailEnd/>
            </a:ln>
          </p:spPr>
        </p:pic>
        <p:pic>
          <p:nvPicPr>
            <p:cNvPr id="33" name="Picture 3"/>
            <p:cNvPicPr>
              <a:picLocks noChangeAspect="1" noChangeArrowheads="1"/>
            </p:cNvPicPr>
            <p:nvPr/>
          </p:nvPicPr>
          <p:blipFill>
            <a:blip r:embed="rId3" cstate="print"/>
            <a:srcRect/>
            <a:stretch>
              <a:fillRect/>
            </a:stretch>
          </p:blipFill>
          <p:spPr bwMode="auto">
            <a:xfrm>
              <a:off x="6411379" y="5226678"/>
              <a:ext cx="200025" cy="190500"/>
            </a:xfrm>
            <a:prstGeom prst="rect">
              <a:avLst/>
            </a:prstGeom>
            <a:noFill/>
            <a:ln w="9525">
              <a:noFill/>
              <a:miter lim="800000"/>
              <a:headEnd/>
              <a:tailEnd/>
            </a:ln>
          </p:spPr>
        </p:pic>
      </p:grpSp>
      <p:cxnSp>
        <p:nvCxnSpPr>
          <p:cNvPr id="34" name="Straight Arrow Connector 33"/>
          <p:cNvCxnSpPr/>
          <p:nvPr/>
        </p:nvCxnSpPr>
        <p:spPr>
          <a:xfrm flipV="1">
            <a:off x="1756372" y="4674645"/>
            <a:ext cx="108639" cy="292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2139" y="4940129"/>
            <a:ext cx="3204210" cy="1754326"/>
          </a:xfrm>
          <a:prstGeom prst="rect">
            <a:avLst/>
          </a:prstGeom>
          <a:noFill/>
        </p:spPr>
        <p:txBody>
          <a:bodyPr wrap="none" rtlCol="0">
            <a:spAutoFit/>
          </a:bodyPr>
          <a:lstStyle/>
          <a:p>
            <a:r>
              <a:rPr lang="en-US" dirty="0" smtClean="0"/>
              <a:t>method for combining elements</a:t>
            </a:r>
          </a:p>
          <a:p>
            <a:pPr marL="344488"/>
            <a:r>
              <a:rPr lang="en-US" dirty="0" smtClean="0"/>
              <a:t>- addition</a:t>
            </a:r>
          </a:p>
          <a:p>
            <a:pPr marL="344488"/>
            <a:r>
              <a:rPr lang="en-US" dirty="0" smtClean="0"/>
              <a:t>- subtraction</a:t>
            </a:r>
          </a:p>
          <a:p>
            <a:pPr marL="344488">
              <a:buFontTx/>
              <a:buChar char="-"/>
            </a:pPr>
            <a:r>
              <a:rPr lang="en-US" dirty="0" smtClean="0"/>
              <a:t>multiplication</a:t>
            </a:r>
          </a:p>
          <a:p>
            <a:pPr marL="344488">
              <a:buFontTx/>
              <a:buChar char="-"/>
            </a:pPr>
            <a:r>
              <a:rPr lang="en-US" dirty="0" smtClean="0"/>
              <a:t>anything</a:t>
            </a:r>
          </a:p>
          <a:p>
            <a:pPr marL="344488">
              <a:buFontTx/>
              <a:buChar char="-"/>
            </a:pPr>
            <a:endParaRPr lang="en-US" dirty="0"/>
          </a:p>
        </p:txBody>
      </p:sp>
      <p:sp>
        <p:nvSpPr>
          <p:cNvPr id="25" name="Slide Number Placeholder 2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7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2"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20" name="Rectangle 19"/>
          <p:cNvSpPr/>
          <p:nvPr/>
        </p:nvSpPr>
        <p:spPr>
          <a:xfrm>
            <a:off x="6395830" y="3941434"/>
            <a:ext cx="864339" cy="400110"/>
          </a:xfrm>
          <a:prstGeom prst="rect">
            <a:avLst/>
          </a:prstGeom>
        </p:spPr>
        <p:txBody>
          <a:bodyPr wrap="none">
            <a:spAutoFit/>
          </a:bodyPr>
          <a:lstStyle/>
          <a:p>
            <a:r>
              <a:rPr lang="en-US" sz="2000" dirty="0" smtClean="0"/>
              <a:t>E • E =</a:t>
            </a:r>
            <a:endParaRPr lang="en-US" sz="2000" dirty="0"/>
          </a:p>
        </p:txBody>
      </p:sp>
      <p:sp>
        <p:nvSpPr>
          <p:cNvPr id="21" name="Rectangle 20"/>
          <p:cNvSpPr/>
          <p:nvPr/>
        </p:nvSpPr>
        <p:spPr>
          <a:xfrm>
            <a:off x="2725092" y="4725909"/>
            <a:ext cx="1611519" cy="142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241966" y="4852650"/>
            <a:ext cx="280657" cy="369332"/>
          </a:xfrm>
          <a:prstGeom prst="rect">
            <a:avLst/>
          </a:prstGeom>
          <a:noFill/>
        </p:spPr>
        <p:txBody>
          <a:bodyPr wrap="square" rtlCol="0">
            <a:spAutoFit/>
          </a:bodyPr>
          <a:lstStyle/>
          <a:p>
            <a:r>
              <a:rPr lang="en-US" dirty="0" smtClean="0"/>
              <a:t>□</a:t>
            </a:r>
            <a:endParaRPr lang="en-US" dirty="0"/>
          </a:p>
        </p:txBody>
      </p:sp>
      <p:sp>
        <p:nvSpPr>
          <p:cNvPr id="23" name="TextBox 22"/>
          <p:cNvSpPr txBox="1"/>
          <p:nvPr/>
        </p:nvSpPr>
        <p:spPr>
          <a:xfrm>
            <a:off x="5493958" y="4489002"/>
            <a:ext cx="280657"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5736892" y="4849626"/>
            <a:ext cx="280657" cy="369332"/>
          </a:xfrm>
          <a:prstGeom prst="rect">
            <a:avLst/>
          </a:prstGeom>
          <a:noFill/>
        </p:spPr>
        <p:txBody>
          <a:bodyPr wrap="square" rtlCol="0">
            <a:spAutoFit/>
          </a:bodyPr>
          <a:lstStyle/>
          <a:p>
            <a:r>
              <a:rPr lang="en-US" dirty="0" smtClean="0"/>
              <a:t>◊</a:t>
            </a:r>
            <a:endParaRPr lang="en-US" dirty="0"/>
          </a:p>
        </p:txBody>
      </p:sp>
      <p:cxnSp>
        <p:nvCxnSpPr>
          <p:cNvPr id="26" name="Straight Arrow Connector 25"/>
          <p:cNvCxnSpPr/>
          <p:nvPr/>
        </p:nvCxnSpPr>
        <p:spPr>
          <a:xfrm>
            <a:off x="6102033" y="4879810"/>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5553" y="4519352"/>
            <a:ext cx="309700" cy="400110"/>
          </a:xfrm>
          <a:prstGeom prst="rect">
            <a:avLst/>
          </a:prstGeom>
        </p:spPr>
        <p:txBody>
          <a:bodyPr wrap="none">
            <a:spAutoFit/>
          </a:bodyPr>
          <a:lstStyle/>
          <a:p>
            <a:r>
              <a:rPr lang="en-US" sz="2000" dirty="0" smtClean="0"/>
              <a:t>E</a:t>
            </a:r>
            <a:endParaRPr lang="en-US" sz="2000" dirty="0"/>
          </a:p>
        </p:txBody>
      </p:sp>
      <p:sp>
        <p:nvSpPr>
          <p:cNvPr id="28" name="TextBox 27"/>
          <p:cNvSpPr txBox="1"/>
          <p:nvPr/>
        </p:nvSpPr>
        <p:spPr>
          <a:xfrm>
            <a:off x="6571301" y="4842387"/>
            <a:ext cx="280657" cy="369332"/>
          </a:xfrm>
          <a:prstGeom prst="rect">
            <a:avLst/>
          </a:prstGeom>
          <a:noFill/>
        </p:spPr>
        <p:txBody>
          <a:bodyPr wrap="square" rtlCol="0">
            <a:spAutoFit/>
          </a:bodyPr>
          <a:lstStyle/>
          <a:p>
            <a:r>
              <a:rPr lang="en-US" dirty="0" smtClean="0"/>
              <a:t>□</a:t>
            </a:r>
            <a:endParaRPr lang="en-US" dirty="0"/>
          </a:p>
        </p:txBody>
      </p:sp>
      <p:sp>
        <p:nvSpPr>
          <p:cNvPr id="29" name="TextBox 28"/>
          <p:cNvSpPr txBox="1"/>
          <p:nvPr/>
        </p:nvSpPr>
        <p:spPr>
          <a:xfrm>
            <a:off x="6823293" y="4478739"/>
            <a:ext cx="280657" cy="369332"/>
          </a:xfrm>
          <a:prstGeom prst="rect">
            <a:avLst/>
          </a:prstGeom>
          <a:noFill/>
        </p:spPr>
        <p:txBody>
          <a:bodyPr wrap="square" rtlCol="0">
            <a:spAutoFit/>
          </a:bodyPr>
          <a:lstStyle/>
          <a:p>
            <a:r>
              <a:rPr lang="en-US" dirty="0" smtClean="0"/>
              <a:t>•</a:t>
            </a:r>
            <a:endParaRPr lang="en-US" dirty="0"/>
          </a:p>
        </p:txBody>
      </p:sp>
      <p:sp>
        <p:nvSpPr>
          <p:cNvPr id="30" name="TextBox 29"/>
          <p:cNvSpPr txBox="1"/>
          <p:nvPr/>
        </p:nvSpPr>
        <p:spPr>
          <a:xfrm>
            <a:off x="7066227" y="4839363"/>
            <a:ext cx="280657" cy="369332"/>
          </a:xfrm>
          <a:prstGeom prst="rect">
            <a:avLst/>
          </a:prstGeom>
          <a:noFill/>
        </p:spPr>
        <p:txBody>
          <a:bodyPr wrap="square" rtlCol="0">
            <a:spAutoFit/>
          </a:bodyPr>
          <a:lstStyle/>
          <a:p>
            <a:r>
              <a:rPr lang="en-US" dirty="0" smtClean="0"/>
              <a:t>◊</a:t>
            </a:r>
            <a:endParaRPr lang="en-US" dirty="0"/>
          </a:p>
        </p:txBody>
      </p:sp>
      <p:cxnSp>
        <p:nvCxnSpPr>
          <p:cNvPr id="31" name="Straight Arrow Connector 30"/>
          <p:cNvCxnSpPr/>
          <p:nvPr/>
        </p:nvCxnSpPr>
        <p:spPr>
          <a:xfrm>
            <a:off x="7386103" y="4869547"/>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79623" y="4509089"/>
            <a:ext cx="309700" cy="400110"/>
          </a:xfrm>
          <a:prstGeom prst="rect">
            <a:avLst/>
          </a:prstGeom>
        </p:spPr>
        <p:txBody>
          <a:bodyPr wrap="none">
            <a:spAutoFit/>
          </a:bodyPr>
          <a:lstStyle/>
          <a:p>
            <a:r>
              <a:rPr lang="en-US" sz="2000" dirty="0" smtClean="0"/>
              <a:t>E</a:t>
            </a:r>
            <a:endParaRPr lang="en-US" sz="2000" dirty="0"/>
          </a:p>
        </p:txBody>
      </p:sp>
      <p:sp>
        <p:nvSpPr>
          <p:cNvPr id="33" name="TextBox 32"/>
          <p:cNvSpPr txBox="1"/>
          <p:nvPr/>
        </p:nvSpPr>
        <p:spPr>
          <a:xfrm>
            <a:off x="7819184" y="4842387"/>
            <a:ext cx="280657" cy="369332"/>
          </a:xfrm>
          <a:prstGeom prst="rect">
            <a:avLst/>
          </a:prstGeom>
          <a:noFill/>
        </p:spPr>
        <p:txBody>
          <a:bodyPr wrap="square" rtlCol="0">
            <a:spAutoFit/>
          </a:bodyPr>
          <a:lstStyle/>
          <a:p>
            <a:r>
              <a:rPr lang="en-US" dirty="0" smtClean="0"/>
              <a:t>□</a:t>
            </a:r>
            <a:endParaRPr lang="en-US" dirty="0"/>
          </a:p>
        </p:txBody>
      </p:sp>
      <p:sp>
        <p:nvSpPr>
          <p:cNvPr id="34" name="TextBox 33"/>
          <p:cNvSpPr txBox="1"/>
          <p:nvPr/>
        </p:nvSpPr>
        <p:spPr>
          <a:xfrm>
            <a:off x="8071176" y="4478739"/>
            <a:ext cx="280657"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8314110" y="4839363"/>
            <a:ext cx="280657" cy="369332"/>
          </a:xfrm>
          <a:prstGeom prst="rect">
            <a:avLst/>
          </a:prstGeom>
          <a:noFill/>
        </p:spPr>
        <p:txBody>
          <a:bodyPr wrap="square" rtlCol="0">
            <a:spAutoFit/>
          </a:bodyPr>
          <a:lstStyle/>
          <a:p>
            <a:r>
              <a:rPr lang="en-US" dirty="0" smtClean="0"/>
              <a:t>◊</a:t>
            </a:r>
            <a:endParaRPr lang="en-US" dirty="0"/>
          </a:p>
        </p:txBody>
      </p:sp>
      <p:sp>
        <p:nvSpPr>
          <p:cNvPr id="36" name="Isosceles Triangle 35"/>
          <p:cNvSpPr/>
          <p:nvPr/>
        </p:nvSpPr>
        <p:spPr>
          <a:xfrm>
            <a:off x="5468289" y="4771167"/>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97630" y="4754613"/>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036445" y="4759055"/>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640312" y="4641386"/>
            <a:ext cx="2616452" cy="754470"/>
          </a:xfrm>
          <a:prstGeom prst="arc">
            <a:avLst>
              <a:gd name="adj1" fmla="val 230828"/>
              <a:gd name="adj2" fmla="val 10509652"/>
            </a:avLst>
          </a:prstGeom>
          <a:ln w="190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44" name="Rectangle 43"/>
          <p:cNvSpPr/>
          <p:nvPr/>
        </p:nvSpPr>
        <p:spPr>
          <a:xfrm>
            <a:off x="6726264" y="5385765"/>
            <a:ext cx="309700" cy="400110"/>
          </a:xfrm>
          <a:prstGeom prst="rect">
            <a:avLst/>
          </a:prstGeom>
        </p:spPr>
        <p:txBody>
          <a:bodyPr wrap="none">
            <a:spAutoFit/>
          </a:bodyPr>
          <a:lstStyle/>
          <a:p>
            <a:r>
              <a:rPr lang="en-US" sz="2000" dirty="0" smtClean="0"/>
              <a:t>E</a:t>
            </a:r>
            <a:endParaRPr lang="en-US" sz="2000" dirty="0"/>
          </a:p>
        </p:txBody>
      </p:sp>
      <p:sp>
        <p:nvSpPr>
          <p:cNvPr id="39" name="Rectangle 38"/>
          <p:cNvSpPr/>
          <p:nvPr/>
        </p:nvSpPr>
        <p:spPr>
          <a:xfrm>
            <a:off x="2361444" y="4967926"/>
            <a:ext cx="2029487" cy="1143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B6F15528-21DE-4FAA-801E-634DDDAF4B2B}" type="slidenum">
              <a:rPr lang="en-US" smtClean="0"/>
              <a:pPr/>
              <a:t>17</a:t>
            </a:fld>
            <a:endParaRPr lang="en-US"/>
          </a:p>
        </p:txBody>
      </p:sp>
      <p:sp>
        <p:nvSpPr>
          <p:cNvPr id="41" name="Rectangle 40"/>
          <p:cNvSpPr/>
          <p:nvPr/>
        </p:nvSpPr>
        <p:spPr>
          <a:xfrm>
            <a:off x="2353588" y="4733829"/>
            <a:ext cx="2029487" cy="1143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7402" y="3628414"/>
            <a:ext cx="280657" cy="369332"/>
          </a:xfrm>
          <a:prstGeom prst="rect">
            <a:avLst/>
          </a:prstGeom>
          <a:noFill/>
        </p:spPr>
        <p:txBody>
          <a:bodyPr wrap="square" rtlCol="0">
            <a:spAutoFit/>
          </a:bodyPr>
          <a:lstStyle/>
          <a:p>
            <a:r>
              <a:rPr lang="en-US" dirty="0" smtClean="0"/>
              <a:t>1</a:t>
            </a:r>
            <a:endParaRPr lang="en-US" dirty="0"/>
          </a:p>
        </p:txBody>
      </p:sp>
      <p:sp>
        <p:nvSpPr>
          <p:cNvPr id="50" name="TextBox 49"/>
          <p:cNvSpPr txBox="1"/>
          <p:nvPr/>
        </p:nvSpPr>
        <p:spPr>
          <a:xfrm>
            <a:off x="8119394" y="3264766"/>
            <a:ext cx="280657" cy="369332"/>
          </a:xfrm>
          <a:prstGeom prst="rect">
            <a:avLst/>
          </a:prstGeom>
          <a:noFill/>
        </p:spPr>
        <p:txBody>
          <a:bodyPr wrap="square" rtlCol="0">
            <a:spAutoFit/>
          </a:bodyPr>
          <a:lstStyle/>
          <a:p>
            <a:r>
              <a:rPr lang="en-US" dirty="0" smtClean="0"/>
              <a:t>2</a:t>
            </a:r>
            <a:endParaRPr lang="en-US" dirty="0"/>
          </a:p>
        </p:txBody>
      </p:sp>
      <p:sp>
        <p:nvSpPr>
          <p:cNvPr id="51" name="TextBox 50"/>
          <p:cNvSpPr txBox="1"/>
          <p:nvPr/>
        </p:nvSpPr>
        <p:spPr>
          <a:xfrm>
            <a:off x="8362328" y="3625390"/>
            <a:ext cx="280657" cy="369332"/>
          </a:xfrm>
          <a:prstGeom prst="rect">
            <a:avLst/>
          </a:prstGeom>
          <a:noFill/>
        </p:spPr>
        <p:txBody>
          <a:bodyPr wrap="square" rtlCol="0">
            <a:spAutoFit/>
          </a:bodyPr>
          <a:lstStyle/>
          <a:p>
            <a:r>
              <a:rPr lang="en-US" dirty="0" smtClean="0"/>
              <a:t>3</a:t>
            </a:r>
            <a:endParaRPr lang="en-US" dirty="0"/>
          </a:p>
        </p:txBody>
      </p:sp>
      <p:sp>
        <p:nvSpPr>
          <p:cNvPr id="52" name="Isosceles Triangle 51"/>
          <p:cNvSpPr/>
          <p:nvPr/>
        </p:nvSpPr>
        <p:spPr>
          <a:xfrm>
            <a:off x="8093725" y="3546931"/>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0" grpId="0"/>
      <p:bldP spid="27" grpId="0"/>
      <p:bldP spid="28" grpId="0"/>
      <p:bldP spid="29" grpId="0"/>
      <p:bldP spid="30" grpId="0"/>
      <p:bldP spid="32" grpId="0"/>
      <p:bldP spid="33" grpId="0"/>
      <p:bldP spid="34" grpId="0"/>
      <p:bldP spid="35" grpId="0"/>
      <p:bldP spid="37" grpId="0" animBg="1"/>
      <p:bldP spid="38" grpId="0" animBg="1"/>
      <p:bldP spid="42" grpId="1" animBg="1"/>
      <p:bldP spid="44"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2"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20" name="Rectangle 19"/>
          <p:cNvSpPr/>
          <p:nvPr/>
        </p:nvSpPr>
        <p:spPr>
          <a:xfrm>
            <a:off x="6395830" y="3941434"/>
            <a:ext cx="912429" cy="400110"/>
          </a:xfrm>
          <a:prstGeom prst="rect">
            <a:avLst/>
          </a:prstGeom>
        </p:spPr>
        <p:txBody>
          <a:bodyPr wrap="none">
            <a:spAutoFit/>
          </a:bodyPr>
          <a:lstStyle/>
          <a:p>
            <a:r>
              <a:rPr lang="en-US" sz="2000" dirty="0" smtClean="0"/>
              <a:t>E • A =</a:t>
            </a:r>
            <a:endParaRPr lang="en-US" sz="2000" dirty="0"/>
          </a:p>
        </p:txBody>
      </p:sp>
      <p:sp>
        <p:nvSpPr>
          <p:cNvPr id="21" name="Rectangle 20"/>
          <p:cNvSpPr/>
          <p:nvPr/>
        </p:nvSpPr>
        <p:spPr>
          <a:xfrm>
            <a:off x="3023856" y="4725909"/>
            <a:ext cx="1312755" cy="142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241966" y="4852650"/>
            <a:ext cx="280657" cy="369332"/>
          </a:xfrm>
          <a:prstGeom prst="rect">
            <a:avLst/>
          </a:prstGeom>
          <a:noFill/>
        </p:spPr>
        <p:txBody>
          <a:bodyPr wrap="square" rtlCol="0">
            <a:spAutoFit/>
          </a:bodyPr>
          <a:lstStyle/>
          <a:p>
            <a:r>
              <a:rPr lang="en-US" dirty="0" smtClean="0"/>
              <a:t>□</a:t>
            </a:r>
            <a:endParaRPr lang="en-US" dirty="0"/>
          </a:p>
        </p:txBody>
      </p:sp>
      <p:sp>
        <p:nvSpPr>
          <p:cNvPr id="23" name="TextBox 22"/>
          <p:cNvSpPr txBox="1"/>
          <p:nvPr/>
        </p:nvSpPr>
        <p:spPr>
          <a:xfrm>
            <a:off x="5493958" y="4489002"/>
            <a:ext cx="280657"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5736892" y="4849626"/>
            <a:ext cx="280657" cy="369332"/>
          </a:xfrm>
          <a:prstGeom prst="rect">
            <a:avLst/>
          </a:prstGeom>
          <a:noFill/>
        </p:spPr>
        <p:txBody>
          <a:bodyPr wrap="square" rtlCol="0">
            <a:spAutoFit/>
          </a:bodyPr>
          <a:lstStyle/>
          <a:p>
            <a:r>
              <a:rPr lang="en-US" dirty="0" smtClean="0"/>
              <a:t>◊</a:t>
            </a:r>
            <a:endParaRPr lang="en-US" dirty="0"/>
          </a:p>
        </p:txBody>
      </p:sp>
      <p:cxnSp>
        <p:nvCxnSpPr>
          <p:cNvPr id="26" name="Straight Arrow Connector 25"/>
          <p:cNvCxnSpPr/>
          <p:nvPr/>
        </p:nvCxnSpPr>
        <p:spPr>
          <a:xfrm>
            <a:off x="6102033" y="4879810"/>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5553" y="4519352"/>
            <a:ext cx="333746" cy="400110"/>
          </a:xfrm>
          <a:prstGeom prst="rect">
            <a:avLst/>
          </a:prstGeom>
        </p:spPr>
        <p:txBody>
          <a:bodyPr wrap="none">
            <a:spAutoFit/>
          </a:bodyPr>
          <a:lstStyle/>
          <a:p>
            <a:r>
              <a:rPr lang="en-US" sz="2000" dirty="0" smtClean="0"/>
              <a:t>A</a:t>
            </a:r>
            <a:endParaRPr lang="en-US" sz="2000" dirty="0"/>
          </a:p>
        </p:txBody>
      </p:sp>
      <p:sp>
        <p:nvSpPr>
          <p:cNvPr id="28" name="TextBox 27"/>
          <p:cNvSpPr txBox="1"/>
          <p:nvPr/>
        </p:nvSpPr>
        <p:spPr>
          <a:xfrm>
            <a:off x="6571301" y="4842387"/>
            <a:ext cx="280657" cy="369332"/>
          </a:xfrm>
          <a:prstGeom prst="rect">
            <a:avLst/>
          </a:prstGeom>
          <a:noFill/>
        </p:spPr>
        <p:txBody>
          <a:bodyPr wrap="square" rtlCol="0">
            <a:spAutoFit/>
          </a:bodyPr>
          <a:lstStyle/>
          <a:p>
            <a:r>
              <a:rPr lang="en-US" dirty="0" smtClean="0"/>
              <a:t>•</a:t>
            </a:r>
            <a:endParaRPr lang="en-US" dirty="0"/>
          </a:p>
        </p:txBody>
      </p:sp>
      <p:sp>
        <p:nvSpPr>
          <p:cNvPr id="29" name="TextBox 28"/>
          <p:cNvSpPr txBox="1"/>
          <p:nvPr/>
        </p:nvSpPr>
        <p:spPr>
          <a:xfrm>
            <a:off x="6823293" y="4478739"/>
            <a:ext cx="280657" cy="369332"/>
          </a:xfrm>
          <a:prstGeom prst="rect">
            <a:avLst/>
          </a:prstGeom>
          <a:noFill/>
        </p:spPr>
        <p:txBody>
          <a:bodyPr wrap="square" rtlCol="0">
            <a:spAutoFit/>
          </a:bodyPr>
          <a:lstStyle/>
          <a:p>
            <a:r>
              <a:rPr lang="en-US" dirty="0" smtClean="0"/>
              <a:t>□</a:t>
            </a:r>
            <a:endParaRPr lang="en-US" dirty="0"/>
          </a:p>
        </p:txBody>
      </p:sp>
      <p:sp>
        <p:nvSpPr>
          <p:cNvPr id="30" name="TextBox 29"/>
          <p:cNvSpPr txBox="1"/>
          <p:nvPr/>
        </p:nvSpPr>
        <p:spPr>
          <a:xfrm>
            <a:off x="7066227" y="4839363"/>
            <a:ext cx="280657" cy="369332"/>
          </a:xfrm>
          <a:prstGeom prst="rect">
            <a:avLst/>
          </a:prstGeom>
          <a:noFill/>
        </p:spPr>
        <p:txBody>
          <a:bodyPr wrap="square" rtlCol="0">
            <a:spAutoFit/>
          </a:bodyPr>
          <a:lstStyle/>
          <a:p>
            <a:r>
              <a:rPr lang="en-US" dirty="0" smtClean="0"/>
              <a:t>◊</a:t>
            </a:r>
            <a:endParaRPr lang="en-US" dirty="0"/>
          </a:p>
        </p:txBody>
      </p:sp>
      <p:cxnSp>
        <p:nvCxnSpPr>
          <p:cNvPr id="31" name="Straight Arrow Connector 30"/>
          <p:cNvCxnSpPr/>
          <p:nvPr/>
        </p:nvCxnSpPr>
        <p:spPr>
          <a:xfrm>
            <a:off x="7386103" y="4869547"/>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79623" y="4509089"/>
            <a:ext cx="309700" cy="400110"/>
          </a:xfrm>
          <a:prstGeom prst="rect">
            <a:avLst/>
          </a:prstGeom>
        </p:spPr>
        <p:txBody>
          <a:bodyPr wrap="none">
            <a:spAutoFit/>
          </a:bodyPr>
          <a:lstStyle/>
          <a:p>
            <a:r>
              <a:rPr lang="en-US" sz="2000" dirty="0" smtClean="0"/>
              <a:t>E</a:t>
            </a:r>
            <a:endParaRPr lang="en-US" sz="2000" dirty="0"/>
          </a:p>
        </p:txBody>
      </p:sp>
      <p:sp>
        <p:nvSpPr>
          <p:cNvPr id="33" name="TextBox 32"/>
          <p:cNvSpPr txBox="1"/>
          <p:nvPr/>
        </p:nvSpPr>
        <p:spPr>
          <a:xfrm>
            <a:off x="7819184" y="4842387"/>
            <a:ext cx="280657" cy="369332"/>
          </a:xfrm>
          <a:prstGeom prst="rect">
            <a:avLst/>
          </a:prstGeom>
          <a:noFill/>
        </p:spPr>
        <p:txBody>
          <a:bodyPr wrap="square" rtlCol="0">
            <a:spAutoFit/>
          </a:bodyPr>
          <a:lstStyle/>
          <a:p>
            <a:r>
              <a:rPr lang="en-US" dirty="0" smtClean="0"/>
              <a:t>•</a:t>
            </a:r>
            <a:endParaRPr lang="en-US" dirty="0"/>
          </a:p>
        </p:txBody>
      </p:sp>
      <p:sp>
        <p:nvSpPr>
          <p:cNvPr id="34" name="TextBox 33"/>
          <p:cNvSpPr txBox="1"/>
          <p:nvPr/>
        </p:nvSpPr>
        <p:spPr>
          <a:xfrm>
            <a:off x="8071176" y="4478739"/>
            <a:ext cx="280657"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8314110" y="4839363"/>
            <a:ext cx="280657" cy="369332"/>
          </a:xfrm>
          <a:prstGeom prst="rect">
            <a:avLst/>
          </a:prstGeom>
          <a:noFill/>
        </p:spPr>
        <p:txBody>
          <a:bodyPr wrap="square" rtlCol="0">
            <a:spAutoFit/>
          </a:bodyPr>
          <a:lstStyle/>
          <a:p>
            <a:r>
              <a:rPr lang="en-US" dirty="0" smtClean="0"/>
              <a:t>◊</a:t>
            </a:r>
            <a:endParaRPr lang="en-US" dirty="0"/>
          </a:p>
        </p:txBody>
      </p:sp>
      <p:sp>
        <p:nvSpPr>
          <p:cNvPr id="36" name="Isosceles Triangle 35"/>
          <p:cNvSpPr/>
          <p:nvPr/>
        </p:nvSpPr>
        <p:spPr>
          <a:xfrm>
            <a:off x="5468289" y="4771167"/>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97630" y="4754613"/>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036445" y="4759055"/>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640312" y="4641386"/>
            <a:ext cx="2616452" cy="754470"/>
          </a:xfrm>
          <a:prstGeom prst="arc">
            <a:avLst>
              <a:gd name="adj1" fmla="val 230828"/>
              <a:gd name="adj2" fmla="val 10509652"/>
            </a:avLst>
          </a:prstGeom>
          <a:ln w="190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825847" y="5367659"/>
            <a:ext cx="333746" cy="400110"/>
          </a:xfrm>
          <a:prstGeom prst="rect">
            <a:avLst/>
          </a:prstGeom>
        </p:spPr>
        <p:txBody>
          <a:bodyPr wrap="none">
            <a:spAutoFit/>
          </a:bodyPr>
          <a:lstStyle/>
          <a:p>
            <a:r>
              <a:rPr lang="en-US" sz="2000" dirty="0" smtClean="0"/>
              <a:t>A</a:t>
            </a:r>
            <a:endParaRPr lang="en-US" sz="2000" dirty="0"/>
          </a:p>
        </p:txBody>
      </p:sp>
      <p:sp>
        <p:nvSpPr>
          <p:cNvPr id="39" name="Rectangle 38"/>
          <p:cNvSpPr/>
          <p:nvPr/>
        </p:nvSpPr>
        <p:spPr>
          <a:xfrm>
            <a:off x="2399168" y="4954036"/>
            <a:ext cx="1964601" cy="118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B6F15528-21DE-4FAA-801E-634DDDAF4B2B}" type="slidenum">
              <a:rPr lang="en-US" smtClean="0"/>
              <a:pPr/>
              <a:t>18</a:t>
            </a:fld>
            <a:endParaRPr lang="en-US"/>
          </a:p>
        </p:txBody>
      </p:sp>
      <p:sp>
        <p:nvSpPr>
          <p:cNvPr id="41" name="TextBox 40"/>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45" name="Rectangle 44"/>
          <p:cNvSpPr/>
          <p:nvPr/>
        </p:nvSpPr>
        <p:spPr>
          <a:xfrm>
            <a:off x="2725092" y="4725909"/>
            <a:ext cx="1611519" cy="142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3" grpId="0"/>
      <p:bldP spid="34" grpId="0"/>
      <p:bldP spid="35" grpId="0"/>
      <p:bldP spid="37" grpId="0" animBg="1"/>
      <p:bldP spid="38" grpId="0" animBg="1"/>
      <p:bldP spid="42" grpId="0" animBg="1"/>
      <p:bldP spid="44"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3"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5"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20" name="Rectangle 19"/>
          <p:cNvSpPr/>
          <p:nvPr/>
        </p:nvSpPr>
        <p:spPr>
          <a:xfrm>
            <a:off x="6395830" y="3941434"/>
            <a:ext cx="1063112" cy="400110"/>
          </a:xfrm>
          <a:prstGeom prst="rect">
            <a:avLst/>
          </a:prstGeom>
        </p:spPr>
        <p:txBody>
          <a:bodyPr wrap="none">
            <a:spAutoFit/>
          </a:bodyPr>
          <a:lstStyle/>
          <a:p>
            <a:r>
              <a:rPr lang="en-US" sz="2000" dirty="0" smtClean="0"/>
              <a:t>E • X = X</a:t>
            </a:r>
            <a:endParaRPr lang="en-US" sz="2000" dirty="0"/>
          </a:p>
        </p:txBody>
      </p:sp>
      <p:sp>
        <p:nvSpPr>
          <p:cNvPr id="21" name="Rectangle 20"/>
          <p:cNvSpPr/>
          <p:nvPr/>
        </p:nvSpPr>
        <p:spPr>
          <a:xfrm>
            <a:off x="2688879" y="4967288"/>
            <a:ext cx="1629626" cy="142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102033" y="4879810"/>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5553" y="4519352"/>
            <a:ext cx="317716" cy="400110"/>
          </a:xfrm>
          <a:prstGeom prst="rect">
            <a:avLst/>
          </a:prstGeom>
        </p:spPr>
        <p:txBody>
          <a:bodyPr wrap="none">
            <a:spAutoFit/>
          </a:bodyPr>
          <a:lstStyle/>
          <a:p>
            <a:r>
              <a:rPr lang="en-US" sz="2000" dirty="0" smtClean="0"/>
              <a:t>X</a:t>
            </a:r>
            <a:endParaRPr lang="en-US" sz="2000" dirty="0"/>
          </a:p>
        </p:txBody>
      </p:sp>
      <p:sp>
        <p:nvSpPr>
          <p:cNvPr id="28" name="TextBox 27"/>
          <p:cNvSpPr txBox="1"/>
          <p:nvPr/>
        </p:nvSpPr>
        <p:spPr>
          <a:xfrm>
            <a:off x="6571301" y="4842387"/>
            <a:ext cx="280657" cy="369332"/>
          </a:xfrm>
          <a:prstGeom prst="rect">
            <a:avLst/>
          </a:prstGeom>
          <a:noFill/>
        </p:spPr>
        <p:txBody>
          <a:bodyPr wrap="square" rtlCol="0">
            <a:spAutoFit/>
          </a:bodyPr>
          <a:lstStyle/>
          <a:p>
            <a:r>
              <a:rPr lang="en-US" dirty="0" smtClean="0"/>
              <a:t>A</a:t>
            </a:r>
            <a:endParaRPr lang="en-US" dirty="0"/>
          </a:p>
        </p:txBody>
      </p:sp>
      <p:sp>
        <p:nvSpPr>
          <p:cNvPr id="29" name="TextBox 28"/>
          <p:cNvSpPr txBox="1"/>
          <p:nvPr/>
        </p:nvSpPr>
        <p:spPr>
          <a:xfrm>
            <a:off x="6823293" y="4478739"/>
            <a:ext cx="280657" cy="369332"/>
          </a:xfrm>
          <a:prstGeom prst="rect">
            <a:avLst/>
          </a:prstGeom>
          <a:noFill/>
        </p:spPr>
        <p:txBody>
          <a:bodyPr wrap="square" rtlCol="0">
            <a:spAutoFit/>
          </a:bodyPr>
          <a:lstStyle/>
          <a:p>
            <a:r>
              <a:rPr lang="en-US" dirty="0" smtClean="0"/>
              <a:t>B</a:t>
            </a:r>
            <a:endParaRPr lang="en-US" dirty="0"/>
          </a:p>
        </p:txBody>
      </p:sp>
      <p:sp>
        <p:nvSpPr>
          <p:cNvPr id="30" name="TextBox 29"/>
          <p:cNvSpPr txBox="1"/>
          <p:nvPr/>
        </p:nvSpPr>
        <p:spPr>
          <a:xfrm>
            <a:off x="7066227" y="4839363"/>
            <a:ext cx="280657" cy="369332"/>
          </a:xfrm>
          <a:prstGeom prst="rect">
            <a:avLst/>
          </a:prstGeom>
          <a:noFill/>
        </p:spPr>
        <p:txBody>
          <a:bodyPr wrap="square" rtlCol="0">
            <a:spAutoFit/>
          </a:bodyPr>
          <a:lstStyle/>
          <a:p>
            <a:r>
              <a:rPr lang="en-US" dirty="0" smtClean="0"/>
              <a:t>C</a:t>
            </a:r>
            <a:endParaRPr lang="en-US" dirty="0"/>
          </a:p>
        </p:txBody>
      </p:sp>
      <p:cxnSp>
        <p:nvCxnSpPr>
          <p:cNvPr id="31" name="Straight Arrow Connector 30"/>
          <p:cNvCxnSpPr/>
          <p:nvPr/>
        </p:nvCxnSpPr>
        <p:spPr>
          <a:xfrm>
            <a:off x="7386103" y="4869547"/>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79623" y="4509089"/>
            <a:ext cx="309700" cy="400110"/>
          </a:xfrm>
          <a:prstGeom prst="rect">
            <a:avLst/>
          </a:prstGeom>
        </p:spPr>
        <p:txBody>
          <a:bodyPr wrap="none">
            <a:spAutoFit/>
          </a:bodyPr>
          <a:lstStyle/>
          <a:p>
            <a:r>
              <a:rPr lang="en-US" sz="2000" dirty="0" smtClean="0"/>
              <a:t>E</a:t>
            </a:r>
            <a:endParaRPr lang="en-US" sz="2000" dirty="0"/>
          </a:p>
        </p:txBody>
      </p:sp>
      <p:sp>
        <p:nvSpPr>
          <p:cNvPr id="33" name="TextBox 32"/>
          <p:cNvSpPr txBox="1"/>
          <p:nvPr/>
        </p:nvSpPr>
        <p:spPr>
          <a:xfrm>
            <a:off x="7819184" y="4842387"/>
            <a:ext cx="280657"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8071176" y="4478739"/>
            <a:ext cx="280657"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8314110" y="4839363"/>
            <a:ext cx="280657" cy="369332"/>
          </a:xfrm>
          <a:prstGeom prst="rect">
            <a:avLst/>
          </a:prstGeom>
          <a:noFill/>
        </p:spPr>
        <p:txBody>
          <a:bodyPr wrap="square" rtlCol="0">
            <a:spAutoFit/>
          </a:bodyPr>
          <a:lstStyle/>
          <a:p>
            <a:r>
              <a:rPr lang="en-US" dirty="0" smtClean="0"/>
              <a:t>C</a:t>
            </a:r>
            <a:endParaRPr lang="en-US" dirty="0"/>
          </a:p>
        </p:txBody>
      </p:sp>
      <p:sp>
        <p:nvSpPr>
          <p:cNvPr id="36" name="Isosceles Triangle 35"/>
          <p:cNvSpPr/>
          <p:nvPr/>
        </p:nvSpPr>
        <p:spPr>
          <a:xfrm>
            <a:off x="5468289" y="4771167"/>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97630" y="4754613"/>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036445" y="4759055"/>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640312" y="4641386"/>
            <a:ext cx="2616452" cy="754470"/>
          </a:xfrm>
          <a:prstGeom prst="arc">
            <a:avLst>
              <a:gd name="adj1" fmla="val 230828"/>
              <a:gd name="adj2" fmla="val 10509652"/>
            </a:avLst>
          </a:prstGeom>
          <a:ln w="190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825847" y="5367659"/>
            <a:ext cx="317716" cy="400110"/>
          </a:xfrm>
          <a:prstGeom prst="rect">
            <a:avLst/>
          </a:prstGeom>
        </p:spPr>
        <p:txBody>
          <a:bodyPr wrap="none">
            <a:spAutoFit/>
          </a:bodyPr>
          <a:lstStyle/>
          <a:p>
            <a:r>
              <a:rPr lang="en-US" sz="2000" dirty="0" smtClean="0"/>
              <a:t>X</a:t>
            </a:r>
            <a:endParaRPr lang="en-US" sz="2000" dirty="0"/>
          </a:p>
        </p:txBody>
      </p:sp>
      <p:sp>
        <p:nvSpPr>
          <p:cNvPr id="39" name="Rectangle 38"/>
          <p:cNvSpPr/>
          <p:nvPr/>
        </p:nvSpPr>
        <p:spPr>
          <a:xfrm>
            <a:off x="2417275" y="4940784"/>
            <a:ext cx="1946494" cy="118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B6F15528-21DE-4FAA-801E-634DDDAF4B2B}" type="slidenum">
              <a:rPr lang="en-US" smtClean="0"/>
              <a:pPr/>
              <a:t>19</a:t>
            </a:fld>
            <a:endParaRPr lang="en-US"/>
          </a:p>
        </p:txBody>
      </p:sp>
      <p:sp>
        <p:nvSpPr>
          <p:cNvPr id="41" name="TextBox 40"/>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43" name="TextBox 42"/>
          <p:cNvSpPr txBox="1"/>
          <p:nvPr/>
        </p:nvSpPr>
        <p:spPr>
          <a:xfrm>
            <a:off x="5241966" y="4852650"/>
            <a:ext cx="280657"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nvSpPr>
        <p:spPr>
          <a:xfrm>
            <a:off x="5493958" y="4489002"/>
            <a:ext cx="280657" cy="369332"/>
          </a:xfrm>
          <a:prstGeom prst="rect">
            <a:avLst/>
          </a:prstGeom>
          <a:noFill/>
        </p:spPr>
        <p:txBody>
          <a:bodyPr wrap="square" rtlCol="0">
            <a:spAutoFit/>
          </a:bodyPr>
          <a:lstStyle/>
          <a:p>
            <a:r>
              <a:rPr lang="en-US" dirty="0" smtClean="0"/>
              <a:t>•</a:t>
            </a:r>
            <a:endParaRPr lang="en-US" dirty="0"/>
          </a:p>
        </p:txBody>
      </p:sp>
      <p:sp>
        <p:nvSpPr>
          <p:cNvPr id="46" name="TextBox 45"/>
          <p:cNvSpPr txBox="1"/>
          <p:nvPr/>
        </p:nvSpPr>
        <p:spPr>
          <a:xfrm>
            <a:off x="5736892" y="4849626"/>
            <a:ext cx="280657"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75215"/>
            <a:ext cx="5542208" cy="5689600"/>
          </a:xfrm>
        </p:spPr>
        <p:txBody>
          <a:bodyPr>
            <a:normAutofit/>
          </a:bodyPr>
          <a:lstStyle/>
          <a:p>
            <a:r>
              <a:rPr lang="en-US" dirty="0" smtClean="0"/>
              <a:t>Define Group Theory</a:t>
            </a:r>
          </a:p>
          <a:p>
            <a:r>
              <a:rPr lang="en-US" dirty="0" smtClean="0"/>
              <a:t>The Rules for Groups</a:t>
            </a:r>
          </a:p>
          <a:p>
            <a:r>
              <a:rPr lang="en-US" dirty="0" smtClean="0"/>
              <a:t>Combination Tables</a:t>
            </a:r>
          </a:p>
          <a:p>
            <a:r>
              <a:rPr lang="en-US" dirty="0" smtClean="0"/>
              <a:t>Additional Rules/Definitions</a:t>
            </a:r>
          </a:p>
          <a:p>
            <a:pPr lvl="1"/>
            <a:r>
              <a:rPr lang="en-US" dirty="0" smtClean="0"/>
              <a:t>Subgroups</a:t>
            </a:r>
          </a:p>
          <a:p>
            <a:pPr lvl="1"/>
            <a:r>
              <a:rPr lang="en-US" dirty="0" smtClean="0"/>
              <a:t>Representations</a:t>
            </a:r>
          </a:p>
          <a:p>
            <a:pPr lvl="2"/>
            <a:r>
              <a:rPr lang="en-US" dirty="0" smtClean="0"/>
              <a:t>Reducible</a:t>
            </a:r>
          </a:p>
          <a:p>
            <a:pPr lvl="2"/>
            <a:r>
              <a:rPr lang="en-US" dirty="0" smtClean="0"/>
              <a:t>Irreducible</a:t>
            </a:r>
          </a:p>
          <a:p>
            <a:pPr lvl="1"/>
            <a:r>
              <a:rPr lang="en-US" dirty="0" smtClean="0"/>
              <a:t>Similarity Transformations</a:t>
            </a:r>
          </a:p>
          <a:p>
            <a:pPr lvl="2"/>
            <a:r>
              <a:rPr lang="en-US" dirty="0" smtClean="0"/>
              <a:t>Conjugates</a:t>
            </a:r>
          </a:p>
          <a:p>
            <a:pPr lvl="2"/>
            <a:r>
              <a:rPr lang="en-US" dirty="0" smtClean="0"/>
              <a:t>Classes</a:t>
            </a:r>
          </a:p>
          <a:p>
            <a:endParaRPr lang="en-US" dirty="0"/>
          </a:p>
        </p:txBody>
      </p:sp>
      <p:sp>
        <p:nvSpPr>
          <p:cNvPr id="7" name="TextBox 6"/>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Outline</a:t>
            </a:r>
          </a:p>
        </p:txBody>
      </p:sp>
      <p:pic>
        <p:nvPicPr>
          <p:cNvPr id="87044" name="Picture 4" descr="http://www.math.ucsb.edu/~mccammon/images/tetrahedral-group300.png"/>
          <p:cNvPicPr>
            <a:picLocks noChangeAspect="1" noChangeArrowheads="1"/>
          </p:cNvPicPr>
          <p:nvPr/>
        </p:nvPicPr>
        <p:blipFill>
          <a:blip r:embed="rId2" cstate="print"/>
          <a:srcRect/>
          <a:stretch>
            <a:fillRect/>
          </a:stretch>
        </p:blipFill>
        <p:spPr bwMode="auto">
          <a:xfrm>
            <a:off x="5254354" y="1014032"/>
            <a:ext cx="3657825" cy="4974644"/>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3"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5"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20" name="Rectangle 19"/>
          <p:cNvSpPr/>
          <p:nvPr/>
        </p:nvSpPr>
        <p:spPr>
          <a:xfrm>
            <a:off x="6395830" y="3941434"/>
            <a:ext cx="912429" cy="400110"/>
          </a:xfrm>
          <a:prstGeom prst="rect">
            <a:avLst/>
          </a:prstGeom>
        </p:spPr>
        <p:txBody>
          <a:bodyPr wrap="none">
            <a:spAutoFit/>
          </a:bodyPr>
          <a:lstStyle/>
          <a:p>
            <a:r>
              <a:rPr lang="en-US" sz="2000" dirty="0" smtClean="0"/>
              <a:t>A • E =</a:t>
            </a:r>
            <a:endParaRPr lang="en-US" sz="2000" dirty="0"/>
          </a:p>
        </p:txBody>
      </p:sp>
      <p:sp>
        <p:nvSpPr>
          <p:cNvPr id="21" name="Rectangle 20"/>
          <p:cNvSpPr/>
          <p:nvPr/>
        </p:nvSpPr>
        <p:spPr>
          <a:xfrm>
            <a:off x="2670772" y="4940783"/>
            <a:ext cx="1665839" cy="1180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102033" y="4879810"/>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5553" y="4519352"/>
            <a:ext cx="309700" cy="400110"/>
          </a:xfrm>
          <a:prstGeom prst="rect">
            <a:avLst/>
          </a:prstGeom>
        </p:spPr>
        <p:txBody>
          <a:bodyPr wrap="none">
            <a:spAutoFit/>
          </a:bodyPr>
          <a:lstStyle/>
          <a:p>
            <a:r>
              <a:rPr lang="en-US" sz="2000" dirty="0" smtClean="0"/>
              <a:t>E</a:t>
            </a:r>
            <a:endParaRPr lang="en-US" sz="2000" dirty="0"/>
          </a:p>
        </p:txBody>
      </p:sp>
      <p:sp>
        <p:nvSpPr>
          <p:cNvPr id="28" name="TextBox 27"/>
          <p:cNvSpPr txBox="1"/>
          <p:nvPr/>
        </p:nvSpPr>
        <p:spPr>
          <a:xfrm>
            <a:off x="6571301" y="4842387"/>
            <a:ext cx="280657" cy="369332"/>
          </a:xfrm>
          <a:prstGeom prst="rect">
            <a:avLst/>
          </a:prstGeom>
          <a:noFill/>
        </p:spPr>
        <p:txBody>
          <a:bodyPr wrap="square" rtlCol="0">
            <a:spAutoFit/>
          </a:bodyPr>
          <a:lstStyle/>
          <a:p>
            <a:r>
              <a:rPr lang="en-US" dirty="0" smtClean="0"/>
              <a:t>□</a:t>
            </a:r>
            <a:endParaRPr lang="en-US" dirty="0"/>
          </a:p>
        </p:txBody>
      </p:sp>
      <p:sp>
        <p:nvSpPr>
          <p:cNvPr id="29" name="TextBox 28"/>
          <p:cNvSpPr txBox="1"/>
          <p:nvPr/>
        </p:nvSpPr>
        <p:spPr>
          <a:xfrm>
            <a:off x="6823293" y="4478739"/>
            <a:ext cx="280657" cy="369332"/>
          </a:xfrm>
          <a:prstGeom prst="rect">
            <a:avLst/>
          </a:prstGeom>
          <a:noFill/>
        </p:spPr>
        <p:txBody>
          <a:bodyPr wrap="square" rtlCol="0">
            <a:spAutoFit/>
          </a:bodyPr>
          <a:lstStyle/>
          <a:p>
            <a:r>
              <a:rPr lang="en-US" dirty="0" smtClean="0"/>
              <a:t>•</a:t>
            </a:r>
            <a:endParaRPr lang="en-US" dirty="0"/>
          </a:p>
        </p:txBody>
      </p:sp>
      <p:sp>
        <p:nvSpPr>
          <p:cNvPr id="30" name="TextBox 29"/>
          <p:cNvSpPr txBox="1"/>
          <p:nvPr/>
        </p:nvSpPr>
        <p:spPr>
          <a:xfrm>
            <a:off x="7066227" y="4839363"/>
            <a:ext cx="280657" cy="369332"/>
          </a:xfrm>
          <a:prstGeom prst="rect">
            <a:avLst/>
          </a:prstGeom>
          <a:noFill/>
        </p:spPr>
        <p:txBody>
          <a:bodyPr wrap="square" rtlCol="0">
            <a:spAutoFit/>
          </a:bodyPr>
          <a:lstStyle/>
          <a:p>
            <a:r>
              <a:rPr lang="en-US" dirty="0" smtClean="0"/>
              <a:t>◊</a:t>
            </a:r>
            <a:endParaRPr lang="en-US" dirty="0"/>
          </a:p>
        </p:txBody>
      </p:sp>
      <p:cxnSp>
        <p:nvCxnSpPr>
          <p:cNvPr id="31" name="Straight Arrow Connector 30"/>
          <p:cNvCxnSpPr/>
          <p:nvPr/>
        </p:nvCxnSpPr>
        <p:spPr>
          <a:xfrm>
            <a:off x="7386103" y="4869547"/>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79623" y="4509089"/>
            <a:ext cx="333746" cy="400110"/>
          </a:xfrm>
          <a:prstGeom prst="rect">
            <a:avLst/>
          </a:prstGeom>
        </p:spPr>
        <p:txBody>
          <a:bodyPr wrap="none">
            <a:spAutoFit/>
          </a:bodyPr>
          <a:lstStyle/>
          <a:p>
            <a:r>
              <a:rPr lang="en-US" sz="2000" dirty="0" smtClean="0"/>
              <a:t>A</a:t>
            </a:r>
            <a:endParaRPr lang="en-US" sz="2000" dirty="0"/>
          </a:p>
        </p:txBody>
      </p:sp>
      <p:sp>
        <p:nvSpPr>
          <p:cNvPr id="33" name="TextBox 32"/>
          <p:cNvSpPr txBox="1"/>
          <p:nvPr/>
        </p:nvSpPr>
        <p:spPr>
          <a:xfrm>
            <a:off x="7819184" y="4842387"/>
            <a:ext cx="280657" cy="369332"/>
          </a:xfrm>
          <a:prstGeom prst="rect">
            <a:avLst/>
          </a:prstGeom>
          <a:noFill/>
        </p:spPr>
        <p:txBody>
          <a:bodyPr wrap="square" rtlCol="0">
            <a:spAutoFit/>
          </a:bodyPr>
          <a:lstStyle/>
          <a:p>
            <a:r>
              <a:rPr lang="en-US" dirty="0" smtClean="0"/>
              <a:t>•</a:t>
            </a:r>
            <a:endParaRPr lang="en-US" dirty="0"/>
          </a:p>
        </p:txBody>
      </p:sp>
      <p:sp>
        <p:nvSpPr>
          <p:cNvPr id="34" name="TextBox 33"/>
          <p:cNvSpPr txBox="1"/>
          <p:nvPr/>
        </p:nvSpPr>
        <p:spPr>
          <a:xfrm>
            <a:off x="8071176" y="4478739"/>
            <a:ext cx="280657"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8314110" y="4839363"/>
            <a:ext cx="280657" cy="369332"/>
          </a:xfrm>
          <a:prstGeom prst="rect">
            <a:avLst/>
          </a:prstGeom>
          <a:noFill/>
        </p:spPr>
        <p:txBody>
          <a:bodyPr wrap="square" rtlCol="0">
            <a:spAutoFit/>
          </a:bodyPr>
          <a:lstStyle/>
          <a:p>
            <a:r>
              <a:rPr lang="en-US" dirty="0" smtClean="0"/>
              <a:t>◊</a:t>
            </a:r>
            <a:endParaRPr lang="en-US" dirty="0"/>
          </a:p>
        </p:txBody>
      </p:sp>
      <p:sp>
        <p:nvSpPr>
          <p:cNvPr id="36" name="Isosceles Triangle 35"/>
          <p:cNvSpPr/>
          <p:nvPr/>
        </p:nvSpPr>
        <p:spPr>
          <a:xfrm>
            <a:off x="5468289" y="4771167"/>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97630" y="4754613"/>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036445" y="4759055"/>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640312" y="4641386"/>
            <a:ext cx="2616452" cy="754470"/>
          </a:xfrm>
          <a:prstGeom prst="arc">
            <a:avLst>
              <a:gd name="adj1" fmla="val 230828"/>
              <a:gd name="adj2" fmla="val 10509652"/>
            </a:avLst>
          </a:prstGeom>
          <a:ln w="190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825847" y="5367659"/>
            <a:ext cx="333746" cy="400110"/>
          </a:xfrm>
          <a:prstGeom prst="rect">
            <a:avLst/>
          </a:prstGeom>
        </p:spPr>
        <p:txBody>
          <a:bodyPr wrap="none">
            <a:spAutoFit/>
          </a:bodyPr>
          <a:lstStyle/>
          <a:p>
            <a:r>
              <a:rPr lang="en-US" sz="2000" dirty="0" smtClean="0"/>
              <a:t>A</a:t>
            </a:r>
            <a:endParaRPr lang="en-US" sz="2000" dirty="0"/>
          </a:p>
        </p:txBody>
      </p:sp>
      <p:sp>
        <p:nvSpPr>
          <p:cNvPr id="39" name="Rectangle 38"/>
          <p:cNvSpPr/>
          <p:nvPr/>
        </p:nvSpPr>
        <p:spPr>
          <a:xfrm>
            <a:off x="2372008" y="5196688"/>
            <a:ext cx="1991761" cy="950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B6F15528-21DE-4FAA-801E-634DDDAF4B2B}" type="slidenum">
              <a:rPr lang="en-US" smtClean="0"/>
              <a:pPr/>
              <a:t>20</a:t>
            </a:fld>
            <a:endParaRPr lang="en-US"/>
          </a:p>
        </p:txBody>
      </p:sp>
      <p:sp>
        <p:nvSpPr>
          <p:cNvPr id="41" name="TextBox 40"/>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45" name="TextBox 44"/>
          <p:cNvSpPr txBox="1"/>
          <p:nvPr/>
        </p:nvSpPr>
        <p:spPr>
          <a:xfrm>
            <a:off x="5241966" y="4852650"/>
            <a:ext cx="280657" cy="369332"/>
          </a:xfrm>
          <a:prstGeom prst="rect">
            <a:avLst/>
          </a:prstGeom>
          <a:noFill/>
        </p:spPr>
        <p:txBody>
          <a:bodyPr wrap="square" rtlCol="0">
            <a:spAutoFit/>
          </a:bodyPr>
          <a:lstStyle/>
          <a:p>
            <a:r>
              <a:rPr lang="en-US" dirty="0" smtClean="0"/>
              <a:t>□</a:t>
            </a:r>
            <a:endParaRPr lang="en-US" dirty="0"/>
          </a:p>
        </p:txBody>
      </p:sp>
      <p:sp>
        <p:nvSpPr>
          <p:cNvPr id="46" name="TextBox 45"/>
          <p:cNvSpPr txBox="1"/>
          <p:nvPr/>
        </p:nvSpPr>
        <p:spPr>
          <a:xfrm>
            <a:off x="5493958" y="4489002"/>
            <a:ext cx="280657" cy="369332"/>
          </a:xfrm>
          <a:prstGeom prst="rect">
            <a:avLst/>
          </a:prstGeom>
          <a:noFill/>
        </p:spPr>
        <p:txBody>
          <a:bodyPr wrap="square" rtlCol="0">
            <a:spAutoFit/>
          </a:bodyPr>
          <a:lstStyle/>
          <a:p>
            <a:r>
              <a:rPr lang="en-US" dirty="0" smtClean="0"/>
              <a:t>•</a:t>
            </a:r>
            <a:endParaRPr lang="en-US" dirty="0"/>
          </a:p>
        </p:txBody>
      </p:sp>
      <p:sp>
        <p:nvSpPr>
          <p:cNvPr id="47" name="TextBox 46"/>
          <p:cNvSpPr txBox="1"/>
          <p:nvPr/>
        </p:nvSpPr>
        <p:spPr>
          <a:xfrm>
            <a:off x="5736892" y="4849626"/>
            <a:ext cx="280657"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3"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5"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20" name="Rectangle 19"/>
          <p:cNvSpPr/>
          <p:nvPr/>
        </p:nvSpPr>
        <p:spPr>
          <a:xfrm>
            <a:off x="6395830" y="3941434"/>
            <a:ext cx="896399" cy="400110"/>
          </a:xfrm>
          <a:prstGeom prst="rect">
            <a:avLst/>
          </a:prstGeom>
        </p:spPr>
        <p:txBody>
          <a:bodyPr wrap="none">
            <a:spAutoFit/>
          </a:bodyPr>
          <a:lstStyle/>
          <a:p>
            <a:r>
              <a:rPr lang="en-US" sz="2000" dirty="0" smtClean="0"/>
              <a:t>X • E =</a:t>
            </a:r>
            <a:endParaRPr lang="en-US" sz="2000" dirty="0"/>
          </a:p>
        </p:txBody>
      </p:sp>
      <p:sp>
        <p:nvSpPr>
          <p:cNvPr id="21" name="Rectangle 20"/>
          <p:cNvSpPr/>
          <p:nvPr/>
        </p:nvSpPr>
        <p:spPr>
          <a:xfrm>
            <a:off x="2996696" y="4943181"/>
            <a:ext cx="1339915" cy="142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102033" y="4879810"/>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5553" y="4519352"/>
            <a:ext cx="317716" cy="400110"/>
          </a:xfrm>
          <a:prstGeom prst="rect">
            <a:avLst/>
          </a:prstGeom>
        </p:spPr>
        <p:txBody>
          <a:bodyPr wrap="none">
            <a:spAutoFit/>
          </a:bodyPr>
          <a:lstStyle/>
          <a:p>
            <a:r>
              <a:rPr lang="en-US" sz="2000" dirty="0" smtClean="0"/>
              <a:t>E</a:t>
            </a:r>
            <a:endParaRPr lang="en-US" sz="2000" dirty="0"/>
          </a:p>
        </p:txBody>
      </p:sp>
      <p:sp>
        <p:nvSpPr>
          <p:cNvPr id="28" name="TextBox 27"/>
          <p:cNvSpPr txBox="1"/>
          <p:nvPr/>
        </p:nvSpPr>
        <p:spPr>
          <a:xfrm>
            <a:off x="6571301" y="4842387"/>
            <a:ext cx="280657" cy="369332"/>
          </a:xfrm>
          <a:prstGeom prst="rect">
            <a:avLst/>
          </a:prstGeom>
          <a:noFill/>
        </p:spPr>
        <p:txBody>
          <a:bodyPr wrap="square" rtlCol="0">
            <a:spAutoFit/>
          </a:bodyPr>
          <a:lstStyle/>
          <a:p>
            <a:r>
              <a:rPr lang="en-US" dirty="0" smtClean="0"/>
              <a:t>□</a:t>
            </a:r>
            <a:endParaRPr lang="en-US" dirty="0"/>
          </a:p>
        </p:txBody>
      </p:sp>
      <p:sp>
        <p:nvSpPr>
          <p:cNvPr id="29" name="TextBox 28"/>
          <p:cNvSpPr txBox="1"/>
          <p:nvPr/>
        </p:nvSpPr>
        <p:spPr>
          <a:xfrm>
            <a:off x="6823293" y="4478739"/>
            <a:ext cx="280657" cy="369332"/>
          </a:xfrm>
          <a:prstGeom prst="rect">
            <a:avLst/>
          </a:prstGeom>
          <a:noFill/>
        </p:spPr>
        <p:txBody>
          <a:bodyPr wrap="square" rtlCol="0">
            <a:spAutoFit/>
          </a:bodyPr>
          <a:lstStyle/>
          <a:p>
            <a:r>
              <a:rPr lang="en-US" dirty="0" smtClean="0"/>
              <a:t>•</a:t>
            </a:r>
            <a:endParaRPr lang="en-US" dirty="0"/>
          </a:p>
        </p:txBody>
      </p:sp>
      <p:sp>
        <p:nvSpPr>
          <p:cNvPr id="30" name="TextBox 29"/>
          <p:cNvSpPr txBox="1"/>
          <p:nvPr/>
        </p:nvSpPr>
        <p:spPr>
          <a:xfrm>
            <a:off x="7066227" y="4839363"/>
            <a:ext cx="280657" cy="369332"/>
          </a:xfrm>
          <a:prstGeom prst="rect">
            <a:avLst/>
          </a:prstGeom>
          <a:noFill/>
        </p:spPr>
        <p:txBody>
          <a:bodyPr wrap="square" rtlCol="0">
            <a:spAutoFit/>
          </a:bodyPr>
          <a:lstStyle/>
          <a:p>
            <a:r>
              <a:rPr lang="en-US" dirty="0" smtClean="0"/>
              <a:t>◊</a:t>
            </a:r>
            <a:endParaRPr lang="en-US" dirty="0"/>
          </a:p>
        </p:txBody>
      </p:sp>
      <p:cxnSp>
        <p:nvCxnSpPr>
          <p:cNvPr id="31" name="Straight Arrow Connector 30"/>
          <p:cNvCxnSpPr/>
          <p:nvPr/>
        </p:nvCxnSpPr>
        <p:spPr>
          <a:xfrm>
            <a:off x="7386103" y="4869547"/>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79623" y="4509089"/>
            <a:ext cx="317716" cy="400110"/>
          </a:xfrm>
          <a:prstGeom prst="rect">
            <a:avLst/>
          </a:prstGeom>
        </p:spPr>
        <p:txBody>
          <a:bodyPr wrap="none">
            <a:spAutoFit/>
          </a:bodyPr>
          <a:lstStyle/>
          <a:p>
            <a:r>
              <a:rPr lang="en-US" sz="2000" dirty="0" smtClean="0"/>
              <a:t>X</a:t>
            </a:r>
            <a:endParaRPr lang="en-US" sz="2000" dirty="0"/>
          </a:p>
        </p:txBody>
      </p:sp>
      <p:sp>
        <p:nvSpPr>
          <p:cNvPr id="33" name="TextBox 32"/>
          <p:cNvSpPr txBox="1"/>
          <p:nvPr/>
        </p:nvSpPr>
        <p:spPr>
          <a:xfrm>
            <a:off x="7819184" y="4842387"/>
            <a:ext cx="280657" cy="369332"/>
          </a:xfrm>
          <a:prstGeom prst="rect">
            <a:avLst/>
          </a:prstGeom>
          <a:noFill/>
        </p:spPr>
        <p:txBody>
          <a:bodyPr wrap="square" rtlCol="0">
            <a:spAutoFit/>
          </a:bodyPr>
          <a:lstStyle/>
          <a:p>
            <a:r>
              <a:rPr lang="en-US" dirty="0" smtClean="0"/>
              <a:t>A</a:t>
            </a:r>
            <a:endParaRPr lang="en-US" dirty="0"/>
          </a:p>
        </p:txBody>
      </p:sp>
      <p:sp>
        <p:nvSpPr>
          <p:cNvPr id="34" name="TextBox 33"/>
          <p:cNvSpPr txBox="1"/>
          <p:nvPr/>
        </p:nvSpPr>
        <p:spPr>
          <a:xfrm>
            <a:off x="8071176" y="4478739"/>
            <a:ext cx="280657" cy="369332"/>
          </a:xfrm>
          <a:prstGeom prst="rect">
            <a:avLst/>
          </a:prstGeom>
          <a:noFill/>
        </p:spPr>
        <p:txBody>
          <a:bodyPr wrap="square" rtlCol="0">
            <a:spAutoFit/>
          </a:bodyPr>
          <a:lstStyle/>
          <a:p>
            <a:r>
              <a:rPr lang="en-US" dirty="0" smtClean="0"/>
              <a:t>B</a:t>
            </a:r>
            <a:endParaRPr lang="en-US" dirty="0"/>
          </a:p>
        </p:txBody>
      </p:sp>
      <p:sp>
        <p:nvSpPr>
          <p:cNvPr id="35" name="TextBox 34"/>
          <p:cNvSpPr txBox="1"/>
          <p:nvPr/>
        </p:nvSpPr>
        <p:spPr>
          <a:xfrm>
            <a:off x="8314110" y="4839363"/>
            <a:ext cx="280657" cy="369332"/>
          </a:xfrm>
          <a:prstGeom prst="rect">
            <a:avLst/>
          </a:prstGeom>
          <a:noFill/>
        </p:spPr>
        <p:txBody>
          <a:bodyPr wrap="square" rtlCol="0">
            <a:spAutoFit/>
          </a:bodyPr>
          <a:lstStyle/>
          <a:p>
            <a:r>
              <a:rPr lang="en-US" dirty="0" smtClean="0"/>
              <a:t>C</a:t>
            </a:r>
            <a:endParaRPr lang="en-US" dirty="0"/>
          </a:p>
        </p:txBody>
      </p:sp>
      <p:sp>
        <p:nvSpPr>
          <p:cNvPr id="36" name="Isosceles Triangle 35"/>
          <p:cNvSpPr/>
          <p:nvPr/>
        </p:nvSpPr>
        <p:spPr>
          <a:xfrm>
            <a:off x="5468289" y="4771167"/>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97630" y="4754613"/>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036445" y="4759055"/>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640312" y="4641386"/>
            <a:ext cx="2616452" cy="754470"/>
          </a:xfrm>
          <a:prstGeom prst="arc">
            <a:avLst>
              <a:gd name="adj1" fmla="val 230828"/>
              <a:gd name="adj2" fmla="val 10509652"/>
            </a:avLst>
          </a:prstGeom>
          <a:ln w="190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825847" y="5367659"/>
            <a:ext cx="317716" cy="400110"/>
          </a:xfrm>
          <a:prstGeom prst="rect">
            <a:avLst/>
          </a:prstGeom>
        </p:spPr>
        <p:txBody>
          <a:bodyPr wrap="none">
            <a:spAutoFit/>
          </a:bodyPr>
          <a:lstStyle/>
          <a:p>
            <a:r>
              <a:rPr lang="en-US" sz="2000" dirty="0" smtClean="0"/>
              <a:t>X</a:t>
            </a:r>
            <a:endParaRPr lang="en-US" sz="2000" dirty="0"/>
          </a:p>
        </p:txBody>
      </p:sp>
      <p:sp>
        <p:nvSpPr>
          <p:cNvPr id="39" name="Rectangle 38"/>
          <p:cNvSpPr/>
          <p:nvPr/>
        </p:nvSpPr>
        <p:spPr>
          <a:xfrm>
            <a:off x="2697933" y="4940784"/>
            <a:ext cx="1665836" cy="118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9"/>
          <p:cNvSpPr>
            <a:spLocks noGrp="1"/>
          </p:cNvSpPr>
          <p:nvPr>
            <p:ph type="sldNum" sz="quarter" idx="12"/>
          </p:nvPr>
        </p:nvSpPr>
        <p:spPr/>
        <p:txBody>
          <a:bodyPr/>
          <a:lstStyle/>
          <a:p>
            <a:fld id="{B6F15528-21DE-4FAA-801E-634DDDAF4B2B}" type="slidenum">
              <a:rPr lang="en-US" smtClean="0"/>
              <a:pPr/>
              <a:t>21</a:t>
            </a:fld>
            <a:endParaRPr lang="en-US"/>
          </a:p>
        </p:txBody>
      </p:sp>
      <p:sp>
        <p:nvSpPr>
          <p:cNvPr id="41" name="TextBox 40"/>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43" name="TextBox 42"/>
          <p:cNvSpPr txBox="1"/>
          <p:nvPr/>
        </p:nvSpPr>
        <p:spPr>
          <a:xfrm>
            <a:off x="5241966" y="4852650"/>
            <a:ext cx="280657"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nvSpPr>
        <p:spPr>
          <a:xfrm>
            <a:off x="5493958" y="4489002"/>
            <a:ext cx="280657" cy="369332"/>
          </a:xfrm>
          <a:prstGeom prst="rect">
            <a:avLst/>
          </a:prstGeom>
          <a:noFill/>
        </p:spPr>
        <p:txBody>
          <a:bodyPr wrap="square" rtlCol="0">
            <a:spAutoFit/>
          </a:bodyPr>
          <a:lstStyle/>
          <a:p>
            <a:r>
              <a:rPr lang="en-US" dirty="0" smtClean="0"/>
              <a:t>•</a:t>
            </a:r>
            <a:endParaRPr lang="en-US" dirty="0"/>
          </a:p>
        </p:txBody>
      </p:sp>
      <p:sp>
        <p:nvSpPr>
          <p:cNvPr id="46" name="TextBox 45"/>
          <p:cNvSpPr txBox="1"/>
          <p:nvPr/>
        </p:nvSpPr>
        <p:spPr>
          <a:xfrm>
            <a:off x="5736892" y="4849626"/>
            <a:ext cx="280657"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2"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20" name="Rectangle 19"/>
          <p:cNvSpPr/>
          <p:nvPr/>
        </p:nvSpPr>
        <p:spPr>
          <a:xfrm>
            <a:off x="6395830" y="3941434"/>
            <a:ext cx="920445" cy="400110"/>
          </a:xfrm>
          <a:prstGeom prst="rect">
            <a:avLst/>
          </a:prstGeom>
        </p:spPr>
        <p:txBody>
          <a:bodyPr wrap="none">
            <a:spAutoFit/>
          </a:bodyPr>
          <a:lstStyle/>
          <a:p>
            <a:r>
              <a:rPr lang="en-US" sz="2000" dirty="0" smtClean="0"/>
              <a:t>A • D =</a:t>
            </a:r>
            <a:endParaRPr lang="en-US" sz="2000" dirty="0"/>
          </a:p>
        </p:txBody>
      </p:sp>
      <p:cxnSp>
        <p:nvCxnSpPr>
          <p:cNvPr id="26" name="Straight Arrow Connector 25"/>
          <p:cNvCxnSpPr/>
          <p:nvPr/>
        </p:nvCxnSpPr>
        <p:spPr>
          <a:xfrm>
            <a:off x="6102033" y="4879810"/>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95553" y="4519352"/>
            <a:ext cx="341760" cy="400110"/>
          </a:xfrm>
          <a:prstGeom prst="rect">
            <a:avLst/>
          </a:prstGeom>
        </p:spPr>
        <p:txBody>
          <a:bodyPr wrap="none">
            <a:spAutoFit/>
          </a:bodyPr>
          <a:lstStyle/>
          <a:p>
            <a:r>
              <a:rPr lang="en-US" sz="2000" dirty="0" smtClean="0"/>
              <a:t>D</a:t>
            </a:r>
            <a:endParaRPr lang="en-US" sz="2000" dirty="0"/>
          </a:p>
        </p:txBody>
      </p:sp>
      <p:sp>
        <p:nvSpPr>
          <p:cNvPr id="28" name="TextBox 27"/>
          <p:cNvSpPr txBox="1"/>
          <p:nvPr/>
        </p:nvSpPr>
        <p:spPr>
          <a:xfrm>
            <a:off x="6571301" y="4842387"/>
            <a:ext cx="280657" cy="369332"/>
          </a:xfrm>
          <a:prstGeom prst="rect">
            <a:avLst/>
          </a:prstGeom>
          <a:noFill/>
        </p:spPr>
        <p:txBody>
          <a:bodyPr wrap="square" rtlCol="0">
            <a:spAutoFit/>
          </a:bodyPr>
          <a:lstStyle/>
          <a:p>
            <a:r>
              <a:rPr lang="en-US" dirty="0" smtClean="0"/>
              <a:t>◊</a:t>
            </a:r>
            <a:endParaRPr lang="en-US" dirty="0"/>
          </a:p>
        </p:txBody>
      </p:sp>
      <p:sp>
        <p:nvSpPr>
          <p:cNvPr id="29" name="TextBox 28"/>
          <p:cNvSpPr txBox="1"/>
          <p:nvPr/>
        </p:nvSpPr>
        <p:spPr>
          <a:xfrm>
            <a:off x="6823293" y="4478739"/>
            <a:ext cx="280657" cy="369332"/>
          </a:xfrm>
          <a:prstGeom prst="rect">
            <a:avLst/>
          </a:prstGeom>
          <a:noFill/>
        </p:spPr>
        <p:txBody>
          <a:bodyPr wrap="square" rtlCol="0">
            <a:spAutoFit/>
          </a:bodyPr>
          <a:lstStyle/>
          <a:p>
            <a:r>
              <a:rPr lang="en-US" dirty="0" smtClean="0"/>
              <a:t>□</a:t>
            </a:r>
            <a:endParaRPr lang="en-US" dirty="0"/>
          </a:p>
        </p:txBody>
      </p:sp>
      <p:sp>
        <p:nvSpPr>
          <p:cNvPr id="30" name="TextBox 29"/>
          <p:cNvSpPr txBox="1"/>
          <p:nvPr/>
        </p:nvSpPr>
        <p:spPr>
          <a:xfrm>
            <a:off x="7066227" y="4839363"/>
            <a:ext cx="280657" cy="369332"/>
          </a:xfrm>
          <a:prstGeom prst="rect">
            <a:avLst/>
          </a:prstGeom>
          <a:noFill/>
        </p:spPr>
        <p:txBody>
          <a:bodyPr wrap="square" rtlCol="0">
            <a:spAutoFit/>
          </a:bodyPr>
          <a:lstStyle/>
          <a:p>
            <a:r>
              <a:rPr lang="en-US" dirty="0" smtClean="0"/>
              <a:t>•</a:t>
            </a:r>
            <a:endParaRPr lang="en-US" dirty="0"/>
          </a:p>
        </p:txBody>
      </p:sp>
      <p:cxnSp>
        <p:nvCxnSpPr>
          <p:cNvPr id="31" name="Straight Arrow Connector 30"/>
          <p:cNvCxnSpPr/>
          <p:nvPr/>
        </p:nvCxnSpPr>
        <p:spPr>
          <a:xfrm>
            <a:off x="7386103" y="4869547"/>
            <a:ext cx="380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379623" y="4509089"/>
            <a:ext cx="341760" cy="400110"/>
          </a:xfrm>
          <a:prstGeom prst="rect">
            <a:avLst/>
          </a:prstGeom>
        </p:spPr>
        <p:txBody>
          <a:bodyPr wrap="none">
            <a:spAutoFit/>
          </a:bodyPr>
          <a:lstStyle/>
          <a:p>
            <a:r>
              <a:rPr lang="en-US" sz="2000" dirty="0" smtClean="0"/>
              <a:t>A</a:t>
            </a:r>
            <a:endParaRPr lang="en-US" sz="2000" dirty="0"/>
          </a:p>
        </p:txBody>
      </p:sp>
      <p:sp>
        <p:nvSpPr>
          <p:cNvPr id="33" name="TextBox 32"/>
          <p:cNvSpPr txBox="1"/>
          <p:nvPr/>
        </p:nvSpPr>
        <p:spPr>
          <a:xfrm>
            <a:off x="7819184" y="4842387"/>
            <a:ext cx="280657" cy="369332"/>
          </a:xfrm>
          <a:prstGeom prst="rect">
            <a:avLst/>
          </a:prstGeom>
          <a:noFill/>
        </p:spPr>
        <p:txBody>
          <a:bodyPr wrap="square" rtlCol="0">
            <a:spAutoFit/>
          </a:bodyPr>
          <a:lstStyle/>
          <a:p>
            <a:r>
              <a:rPr lang="en-US" dirty="0" smtClean="0"/>
              <a:t>□</a:t>
            </a:r>
            <a:endParaRPr lang="en-US" dirty="0"/>
          </a:p>
        </p:txBody>
      </p:sp>
      <p:sp>
        <p:nvSpPr>
          <p:cNvPr id="34" name="TextBox 33"/>
          <p:cNvSpPr txBox="1"/>
          <p:nvPr/>
        </p:nvSpPr>
        <p:spPr>
          <a:xfrm>
            <a:off x="8071176" y="4478739"/>
            <a:ext cx="280657"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8314110" y="4839363"/>
            <a:ext cx="280657" cy="369332"/>
          </a:xfrm>
          <a:prstGeom prst="rect">
            <a:avLst/>
          </a:prstGeom>
          <a:noFill/>
        </p:spPr>
        <p:txBody>
          <a:bodyPr wrap="square" rtlCol="0">
            <a:spAutoFit/>
          </a:bodyPr>
          <a:lstStyle/>
          <a:p>
            <a:r>
              <a:rPr lang="en-US" dirty="0" smtClean="0"/>
              <a:t>•</a:t>
            </a:r>
            <a:endParaRPr lang="en-US" dirty="0"/>
          </a:p>
        </p:txBody>
      </p:sp>
      <p:sp>
        <p:nvSpPr>
          <p:cNvPr id="36" name="Isosceles Triangle 35"/>
          <p:cNvSpPr/>
          <p:nvPr/>
        </p:nvSpPr>
        <p:spPr>
          <a:xfrm>
            <a:off x="5468289" y="4771167"/>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797630" y="4754613"/>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036445" y="4759055"/>
            <a:ext cx="336064" cy="28971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640312" y="4641386"/>
            <a:ext cx="2616452" cy="754470"/>
          </a:xfrm>
          <a:prstGeom prst="arc">
            <a:avLst>
              <a:gd name="adj1" fmla="val 230828"/>
              <a:gd name="adj2" fmla="val 10509652"/>
            </a:avLst>
          </a:prstGeom>
          <a:ln w="190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726264" y="5385765"/>
            <a:ext cx="324128" cy="400110"/>
          </a:xfrm>
          <a:prstGeom prst="rect">
            <a:avLst/>
          </a:prstGeom>
        </p:spPr>
        <p:txBody>
          <a:bodyPr wrap="none">
            <a:spAutoFit/>
          </a:bodyPr>
          <a:lstStyle/>
          <a:p>
            <a:r>
              <a:rPr lang="en-US" sz="2000" dirty="0" smtClean="0"/>
              <a:t>B</a:t>
            </a:r>
            <a:endParaRPr lang="en-US" sz="2000" dirty="0"/>
          </a:p>
        </p:txBody>
      </p:sp>
      <p:sp>
        <p:nvSpPr>
          <p:cNvPr id="45" name="Rectangle 44"/>
          <p:cNvSpPr/>
          <p:nvPr/>
        </p:nvSpPr>
        <p:spPr>
          <a:xfrm>
            <a:off x="2679827" y="5169534"/>
            <a:ext cx="1665836" cy="950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732640" y="4954036"/>
            <a:ext cx="934014" cy="950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80509" y="4954036"/>
            <a:ext cx="392315" cy="950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38"/>
          <p:cNvSpPr>
            <a:spLocks noGrp="1"/>
          </p:cNvSpPr>
          <p:nvPr>
            <p:ph type="sldNum" sz="quarter" idx="12"/>
          </p:nvPr>
        </p:nvSpPr>
        <p:spPr/>
        <p:txBody>
          <a:bodyPr/>
          <a:lstStyle/>
          <a:p>
            <a:fld id="{B6F15528-21DE-4FAA-801E-634DDDAF4B2B}" type="slidenum">
              <a:rPr lang="en-US" smtClean="0"/>
              <a:pPr/>
              <a:t>22</a:t>
            </a:fld>
            <a:endParaRPr lang="en-US"/>
          </a:p>
        </p:txBody>
      </p:sp>
      <p:sp>
        <p:nvSpPr>
          <p:cNvPr id="40" name="TextBox 39"/>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41" name="Rectangle 40"/>
          <p:cNvSpPr/>
          <p:nvPr/>
        </p:nvSpPr>
        <p:spPr>
          <a:xfrm>
            <a:off x="2697933" y="4940784"/>
            <a:ext cx="1665836" cy="118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241966" y="4852650"/>
            <a:ext cx="280657" cy="369332"/>
          </a:xfrm>
          <a:prstGeom prst="rect">
            <a:avLst/>
          </a:prstGeom>
          <a:noFill/>
        </p:spPr>
        <p:txBody>
          <a:bodyPr wrap="square" rtlCol="0">
            <a:spAutoFit/>
          </a:bodyPr>
          <a:lstStyle/>
          <a:p>
            <a:r>
              <a:rPr lang="en-US" dirty="0" smtClean="0"/>
              <a:t>□</a:t>
            </a:r>
            <a:endParaRPr lang="en-US" dirty="0"/>
          </a:p>
        </p:txBody>
      </p:sp>
      <p:sp>
        <p:nvSpPr>
          <p:cNvPr id="49" name="TextBox 48"/>
          <p:cNvSpPr txBox="1"/>
          <p:nvPr/>
        </p:nvSpPr>
        <p:spPr>
          <a:xfrm>
            <a:off x="5493958" y="4489002"/>
            <a:ext cx="280657" cy="369332"/>
          </a:xfrm>
          <a:prstGeom prst="rect">
            <a:avLst/>
          </a:prstGeom>
          <a:noFill/>
        </p:spPr>
        <p:txBody>
          <a:bodyPr wrap="square" rtlCol="0">
            <a:spAutoFit/>
          </a:bodyPr>
          <a:lstStyle/>
          <a:p>
            <a:r>
              <a:rPr lang="en-US" dirty="0" smtClean="0"/>
              <a:t>•</a:t>
            </a:r>
            <a:endParaRPr lang="en-US" dirty="0"/>
          </a:p>
        </p:txBody>
      </p:sp>
      <p:sp>
        <p:nvSpPr>
          <p:cNvPr id="50" name="TextBox 49"/>
          <p:cNvSpPr txBox="1"/>
          <p:nvPr/>
        </p:nvSpPr>
        <p:spPr>
          <a:xfrm>
            <a:off x="5736892" y="4849626"/>
            <a:ext cx="280657"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3" grpId="0"/>
      <p:bldP spid="34" grpId="0"/>
      <p:bldP spid="35" grpId="0"/>
      <p:bldP spid="37" grpId="0" animBg="1"/>
      <p:bldP spid="38" grpId="0" animBg="1"/>
      <p:bldP spid="42" grpId="0" animBg="1"/>
      <p:bldP spid="44" grpId="0"/>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2" cstate="print"/>
          <a:srcRect/>
          <a:stretch>
            <a:fillRect/>
          </a:stretch>
        </p:blipFill>
        <p:spPr bwMode="auto">
          <a:xfrm>
            <a:off x="4416354" y="1817827"/>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37946" y="1466517"/>
            <a:ext cx="2528714" cy="2118652"/>
          </a:xfrm>
          <a:prstGeom prst="rect">
            <a:avLst/>
          </a:prstGeom>
          <a:noFill/>
          <a:ln w="9525">
            <a:noFill/>
            <a:miter lim="800000"/>
            <a:headEnd/>
            <a:tailEnd/>
          </a:ln>
        </p:spPr>
      </p:pic>
      <p:sp>
        <p:nvSpPr>
          <p:cNvPr id="9" name="TextBox 8"/>
          <p:cNvSpPr txBox="1"/>
          <p:nvPr/>
        </p:nvSpPr>
        <p:spPr>
          <a:xfrm>
            <a:off x="5549771" y="2844656"/>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5430574" y="256062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938" y="3103083"/>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5133315" y="1382928"/>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5374744" y="2758295"/>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23</a:t>
            </a:fld>
            <a:endParaRPr lang="en-US"/>
          </a:p>
        </p:txBody>
      </p:sp>
      <p:sp>
        <p:nvSpPr>
          <p:cNvPr id="16" name="TextBox 15"/>
          <p:cNvSpPr txBox="1"/>
          <p:nvPr/>
        </p:nvSpPr>
        <p:spPr>
          <a:xfrm>
            <a:off x="1501372" y="1109815"/>
            <a:ext cx="2372007" cy="400110"/>
          </a:xfrm>
          <a:prstGeom prst="rect">
            <a:avLst/>
          </a:prstGeom>
          <a:noFill/>
        </p:spPr>
        <p:txBody>
          <a:bodyPr wrap="square" rtlCol="0">
            <a:spAutoFit/>
          </a:bodyPr>
          <a:lstStyle/>
          <a:p>
            <a:pPr algn="ctr"/>
            <a:r>
              <a:rPr lang="en-US" sz="2000" u="sng" dirty="0" smtClean="0"/>
              <a:t>Object</a:t>
            </a:r>
            <a:endParaRPr lang="en-US" sz="2000"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A-F</a:t>
            </a:r>
            <a:endParaRPr lang="en-US" sz="4000" u="sng" dirty="0"/>
          </a:p>
        </p:txBody>
      </p:sp>
      <p:pic>
        <p:nvPicPr>
          <p:cNvPr id="1026" name="Picture 2"/>
          <p:cNvPicPr>
            <a:picLocks noChangeAspect="1" noChangeArrowheads="1"/>
          </p:cNvPicPr>
          <p:nvPr/>
        </p:nvPicPr>
        <p:blipFill>
          <a:blip r:embed="rId2" cstate="print"/>
          <a:srcRect/>
          <a:stretch>
            <a:fillRect/>
          </a:stretch>
        </p:blipFill>
        <p:spPr bwMode="auto">
          <a:xfrm>
            <a:off x="172805" y="1416620"/>
            <a:ext cx="3686505" cy="10919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30636" y="3338597"/>
            <a:ext cx="1494398" cy="1252063"/>
          </a:xfrm>
          <a:prstGeom prst="rect">
            <a:avLst/>
          </a:prstGeom>
          <a:noFill/>
          <a:ln w="9525">
            <a:noFill/>
            <a:miter lim="800000"/>
            <a:headEnd/>
            <a:tailEnd/>
          </a:ln>
        </p:spPr>
      </p:pic>
      <p:sp>
        <p:nvSpPr>
          <p:cNvPr id="9" name="TextBox 8"/>
          <p:cNvSpPr txBox="1"/>
          <p:nvPr/>
        </p:nvSpPr>
        <p:spPr>
          <a:xfrm>
            <a:off x="1306222" y="2443449"/>
            <a:ext cx="2218099" cy="369332"/>
          </a:xfrm>
          <a:prstGeom prst="rect">
            <a:avLst/>
          </a:prstGeom>
          <a:noFill/>
        </p:spPr>
        <p:txBody>
          <a:bodyPr wrap="square" rtlCol="0">
            <a:spAutoFit/>
          </a:bodyPr>
          <a:lstStyle/>
          <a:p>
            <a:r>
              <a:rPr lang="en-US" dirty="0" smtClean="0">
                <a:solidFill>
                  <a:srgbClr val="FF0000"/>
                </a:solidFill>
              </a:rPr>
              <a:t>Initial Position</a:t>
            </a:r>
            <a:endParaRPr lang="en-US" dirty="0">
              <a:solidFill>
                <a:srgbClr val="FF0000"/>
              </a:solidFill>
            </a:endParaRPr>
          </a:p>
        </p:txBody>
      </p:sp>
      <p:cxnSp>
        <p:nvCxnSpPr>
          <p:cNvPr id="12" name="Straight Arrow Connector 11"/>
          <p:cNvCxnSpPr/>
          <p:nvPr/>
        </p:nvCxnSpPr>
        <p:spPr>
          <a:xfrm flipH="1" flipV="1">
            <a:off x="1187025" y="2159421"/>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0389" y="2701876"/>
            <a:ext cx="2218099" cy="369332"/>
          </a:xfrm>
          <a:prstGeom prst="rect">
            <a:avLst/>
          </a:prstGeom>
          <a:noFill/>
        </p:spPr>
        <p:txBody>
          <a:bodyPr wrap="square" rtlCol="0">
            <a:spAutoFit/>
          </a:bodyPr>
          <a:lstStyle/>
          <a:p>
            <a:r>
              <a:rPr lang="en-US" dirty="0" smtClean="0">
                <a:solidFill>
                  <a:srgbClr val="FF0000"/>
                </a:solidFill>
              </a:rPr>
              <a:t>Final Position</a:t>
            </a:r>
            <a:endParaRPr lang="en-US"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825120" y="4361459"/>
            <a:ext cx="2620132" cy="1842613"/>
          </a:xfrm>
          <a:prstGeom prst="rect">
            <a:avLst/>
          </a:prstGeom>
          <a:noFill/>
          <a:ln w="9525">
            <a:noFill/>
            <a:miter lim="800000"/>
            <a:headEnd/>
            <a:tailEnd/>
          </a:ln>
        </p:spPr>
      </p:pic>
      <p:sp>
        <p:nvSpPr>
          <p:cNvPr id="15" name="TextBox 14"/>
          <p:cNvSpPr txBox="1"/>
          <p:nvPr/>
        </p:nvSpPr>
        <p:spPr>
          <a:xfrm>
            <a:off x="889766" y="981721"/>
            <a:ext cx="2372007" cy="400110"/>
          </a:xfrm>
          <a:prstGeom prst="rect">
            <a:avLst/>
          </a:prstGeom>
          <a:noFill/>
        </p:spPr>
        <p:txBody>
          <a:bodyPr wrap="square" rtlCol="0">
            <a:spAutoFit/>
          </a:bodyPr>
          <a:lstStyle/>
          <a:p>
            <a:pPr algn="ctr"/>
            <a:r>
              <a:rPr lang="en-US" sz="2000" u="sng" dirty="0" smtClean="0"/>
              <a:t>Operations</a:t>
            </a:r>
            <a:endParaRPr lang="en-US" sz="2000" u="sng" dirty="0"/>
          </a:p>
        </p:txBody>
      </p:sp>
      <p:cxnSp>
        <p:nvCxnSpPr>
          <p:cNvPr id="17" name="Straight Arrow Connector 16"/>
          <p:cNvCxnSpPr/>
          <p:nvPr/>
        </p:nvCxnSpPr>
        <p:spPr>
          <a:xfrm flipH="1" flipV="1">
            <a:off x="1131195" y="2357088"/>
            <a:ext cx="173521" cy="49039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5895" y="3962753"/>
            <a:ext cx="1600200" cy="369332"/>
          </a:xfrm>
          <a:prstGeom prst="rect">
            <a:avLst/>
          </a:prstGeom>
          <a:noFill/>
        </p:spPr>
        <p:txBody>
          <a:bodyPr wrap="square" rtlCol="0">
            <a:spAutoFit/>
          </a:bodyPr>
          <a:lstStyle/>
          <a:p>
            <a:r>
              <a:rPr lang="en-US" dirty="0" smtClean="0"/>
              <a:t>Applied First</a:t>
            </a:r>
            <a:endParaRPr lang="en-US" dirty="0"/>
          </a:p>
        </p:txBody>
      </p:sp>
      <p:sp>
        <p:nvSpPr>
          <p:cNvPr id="19" name="TextBox 18"/>
          <p:cNvSpPr txBox="1"/>
          <p:nvPr/>
        </p:nvSpPr>
        <p:spPr>
          <a:xfrm>
            <a:off x="226323" y="5196286"/>
            <a:ext cx="1752600" cy="369332"/>
          </a:xfrm>
          <a:prstGeom prst="rect">
            <a:avLst/>
          </a:prstGeom>
          <a:noFill/>
        </p:spPr>
        <p:txBody>
          <a:bodyPr wrap="square" rtlCol="0">
            <a:spAutoFit/>
          </a:bodyPr>
          <a:lstStyle/>
          <a:p>
            <a:r>
              <a:rPr lang="en-US" dirty="0" smtClean="0"/>
              <a:t>Applied Second</a:t>
            </a:r>
            <a:endParaRPr lang="en-US" dirty="0"/>
          </a:p>
        </p:txBody>
      </p:sp>
      <p:sp>
        <p:nvSpPr>
          <p:cNvPr id="43" name="TextBox 42"/>
          <p:cNvSpPr txBox="1"/>
          <p:nvPr/>
        </p:nvSpPr>
        <p:spPr>
          <a:xfrm>
            <a:off x="247199" y="3018109"/>
            <a:ext cx="1264392"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14" name="Content Placeholder 2"/>
          <p:cNvSpPr>
            <a:spLocks noGrp="1"/>
          </p:cNvSpPr>
          <p:nvPr>
            <p:ph idx="1"/>
          </p:nvPr>
        </p:nvSpPr>
        <p:spPr>
          <a:xfrm>
            <a:off x="4936430" y="1160147"/>
            <a:ext cx="4141305" cy="4511783"/>
          </a:xfrm>
        </p:spPr>
        <p:txBody>
          <a:bodyPr>
            <a:normAutofit/>
          </a:bodyPr>
          <a:lstStyle/>
          <a:p>
            <a:pPr marL="514350" indent="-514350">
              <a:buNone/>
            </a:pPr>
            <a:r>
              <a:rPr lang="en-US" sz="2400" dirty="0" smtClean="0"/>
              <a:t>Does it obey the rules?</a:t>
            </a:r>
          </a:p>
          <a:p>
            <a:pPr marL="514350" indent="-514350">
              <a:buFont typeface="+mj-lt"/>
              <a:buAutoNum type="arabicParenR"/>
            </a:pPr>
            <a:endParaRPr lang="en-US" sz="2000" dirty="0" smtClean="0"/>
          </a:p>
          <a:p>
            <a:pPr marL="514350" indent="-514350">
              <a:buFont typeface="+mj-lt"/>
              <a:buAutoNum type="arabicParenR"/>
            </a:pPr>
            <a:r>
              <a:rPr lang="en-US" sz="2000" dirty="0" smtClean="0"/>
              <a:t>The product of any two elements of the group is itself an element of the group. </a:t>
            </a:r>
          </a:p>
          <a:p>
            <a:pPr marL="514350" indent="-514350">
              <a:buFont typeface="+mj-lt"/>
              <a:buAutoNum type="arabicParenR"/>
            </a:pPr>
            <a:endParaRPr lang="en-US" sz="2000" dirty="0" smtClean="0"/>
          </a:p>
          <a:p>
            <a:pPr marL="514350" indent="-514350">
              <a:buFont typeface="+mj-lt"/>
              <a:buAutoNum type="arabicParenR"/>
            </a:pPr>
            <a:r>
              <a:rPr lang="en-US" sz="2000" dirty="0" smtClean="0"/>
              <a:t>The associative law is valid.</a:t>
            </a:r>
          </a:p>
          <a:p>
            <a:pPr marL="514350" indent="-514350">
              <a:buFont typeface="+mj-lt"/>
              <a:buAutoNum type="arabicParenR"/>
            </a:pPr>
            <a:endParaRPr lang="en-US" sz="2000" dirty="0" smtClean="0"/>
          </a:p>
          <a:p>
            <a:pPr marL="514350" indent="-514350">
              <a:buFont typeface="+mj-lt"/>
              <a:buAutoNum type="arabicParenR"/>
            </a:pPr>
            <a:r>
              <a:rPr lang="en-US" sz="2000" dirty="0" smtClean="0"/>
              <a:t>There exists an identity element.</a:t>
            </a:r>
          </a:p>
          <a:p>
            <a:pPr marL="514350" indent="-514350">
              <a:buFont typeface="+mj-lt"/>
              <a:buAutoNum type="arabicParenR"/>
            </a:pPr>
            <a:endParaRPr lang="en-US" sz="2000" dirty="0" smtClean="0"/>
          </a:p>
          <a:p>
            <a:pPr marL="514350" indent="-514350">
              <a:buFont typeface="+mj-lt"/>
              <a:buAutoNum type="arabicParenR"/>
            </a:pPr>
            <a:r>
              <a:rPr lang="en-US" sz="2000" dirty="0" smtClean="0"/>
              <a:t> For every element there exists an inverse.</a:t>
            </a:r>
            <a:endParaRPr lang="en-US" sz="20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
            <a:ext cx="8229600" cy="1143000"/>
          </a:xfrm>
        </p:spPr>
        <p:txBody>
          <a:bodyPr>
            <a:normAutofit/>
          </a:bodyPr>
          <a:lstStyle/>
          <a:p>
            <a:r>
              <a:rPr lang="en-US" sz="4000" u="sng" dirty="0" smtClean="0"/>
              <a:t>Example: C</a:t>
            </a:r>
            <a:r>
              <a:rPr lang="en-US" sz="4000" u="sng" baseline="-25000" dirty="0" smtClean="0"/>
              <a:t>2h</a:t>
            </a:r>
            <a:endParaRPr lang="en-US" sz="4000" u="sng" baseline="-25000" dirty="0"/>
          </a:p>
        </p:txBody>
      </p:sp>
      <p:sp>
        <p:nvSpPr>
          <p:cNvPr id="15" name="TextBox 14"/>
          <p:cNvSpPr txBox="1"/>
          <p:nvPr/>
        </p:nvSpPr>
        <p:spPr>
          <a:xfrm>
            <a:off x="889768" y="2784014"/>
            <a:ext cx="2372007" cy="400110"/>
          </a:xfrm>
          <a:prstGeom prst="rect">
            <a:avLst/>
          </a:prstGeom>
          <a:noFill/>
        </p:spPr>
        <p:txBody>
          <a:bodyPr wrap="square" rtlCol="0">
            <a:spAutoFit/>
          </a:bodyPr>
          <a:lstStyle/>
          <a:p>
            <a:pPr algn="ctr"/>
            <a:r>
              <a:rPr lang="en-US" sz="2000" u="sng" dirty="0" smtClean="0"/>
              <a:t>Elements (C</a:t>
            </a:r>
            <a:r>
              <a:rPr lang="en-US" sz="2000" u="sng" baseline="-25000" dirty="0" smtClean="0"/>
              <a:t>2h</a:t>
            </a:r>
            <a:r>
              <a:rPr lang="en-US" sz="2000" u="sng" dirty="0" smtClean="0"/>
              <a:t>)</a:t>
            </a:r>
            <a:endParaRPr lang="en-US" sz="2000" u="sng" dirty="0"/>
          </a:p>
        </p:txBody>
      </p:sp>
      <p:sp>
        <p:nvSpPr>
          <p:cNvPr id="18" name="TextBox 17"/>
          <p:cNvSpPr txBox="1"/>
          <p:nvPr/>
        </p:nvSpPr>
        <p:spPr>
          <a:xfrm>
            <a:off x="1859446" y="4178268"/>
            <a:ext cx="1600200" cy="369332"/>
          </a:xfrm>
          <a:prstGeom prst="rect">
            <a:avLst/>
          </a:prstGeom>
          <a:noFill/>
        </p:spPr>
        <p:txBody>
          <a:bodyPr wrap="square" rtlCol="0">
            <a:spAutoFit/>
          </a:bodyPr>
          <a:lstStyle/>
          <a:p>
            <a:pPr algn="ctr"/>
            <a:r>
              <a:rPr lang="en-US" dirty="0" smtClean="0"/>
              <a:t>Applied First</a:t>
            </a:r>
            <a:endParaRPr lang="en-US" dirty="0"/>
          </a:p>
        </p:txBody>
      </p:sp>
      <p:sp>
        <p:nvSpPr>
          <p:cNvPr id="19" name="TextBox 18"/>
          <p:cNvSpPr txBox="1"/>
          <p:nvPr/>
        </p:nvSpPr>
        <p:spPr>
          <a:xfrm rot="16200000">
            <a:off x="-49662" y="5160584"/>
            <a:ext cx="1752600" cy="369332"/>
          </a:xfrm>
          <a:prstGeom prst="rect">
            <a:avLst/>
          </a:prstGeom>
          <a:noFill/>
        </p:spPr>
        <p:txBody>
          <a:bodyPr wrap="square" rtlCol="0">
            <a:spAutoFit/>
          </a:bodyPr>
          <a:lstStyle/>
          <a:p>
            <a:pPr algn="ctr"/>
            <a:r>
              <a:rPr lang="en-US" dirty="0" smtClean="0"/>
              <a:t>Applied Second</a:t>
            </a:r>
            <a:endParaRPr lang="en-US" dirty="0"/>
          </a:p>
        </p:txBody>
      </p:sp>
      <p:sp>
        <p:nvSpPr>
          <p:cNvPr id="43" name="TextBox 42"/>
          <p:cNvSpPr txBox="1"/>
          <p:nvPr/>
        </p:nvSpPr>
        <p:spPr>
          <a:xfrm>
            <a:off x="1258956" y="526700"/>
            <a:ext cx="1264392" cy="400110"/>
          </a:xfrm>
          <a:prstGeom prst="rect">
            <a:avLst/>
          </a:prstGeom>
          <a:noFill/>
        </p:spPr>
        <p:txBody>
          <a:bodyPr wrap="square" rtlCol="0">
            <a:spAutoFit/>
          </a:bodyPr>
          <a:lstStyle/>
          <a:p>
            <a:pPr algn="ctr"/>
            <a:r>
              <a:rPr lang="en-US" sz="2000" u="sng" dirty="0" smtClean="0"/>
              <a:t>Object</a:t>
            </a:r>
            <a:endParaRPr lang="en-US" sz="2000" u="sng" dirty="0"/>
          </a:p>
        </p:txBody>
      </p:sp>
      <p:sp>
        <p:nvSpPr>
          <p:cNvPr id="14" name="Content Placeholder 2"/>
          <p:cNvSpPr>
            <a:spLocks noGrp="1"/>
          </p:cNvSpPr>
          <p:nvPr>
            <p:ph idx="1"/>
          </p:nvPr>
        </p:nvSpPr>
        <p:spPr>
          <a:xfrm>
            <a:off x="4552122" y="1160147"/>
            <a:ext cx="4181061" cy="5876757"/>
          </a:xfrm>
        </p:spPr>
        <p:txBody>
          <a:bodyPr>
            <a:normAutofit/>
          </a:bodyPr>
          <a:lstStyle/>
          <a:p>
            <a:pPr marL="514350" indent="-514350">
              <a:buNone/>
            </a:pPr>
            <a:r>
              <a:rPr lang="en-US" sz="2400" dirty="0" smtClean="0"/>
              <a:t>Does it obey the rules?</a:t>
            </a:r>
          </a:p>
          <a:p>
            <a:pPr marL="514350" indent="-514350">
              <a:buFont typeface="+mj-lt"/>
              <a:buAutoNum type="arabicParenR"/>
            </a:pPr>
            <a:endParaRPr lang="en-US" sz="2000" dirty="0" smtClean="0"/>
          </a:p>
          <a:p>
            <a:pPr marL="514350" indent="-514350">
              <a:buFont typeface="+mj-lt"/>
              <a:buAutoNum type="arabicParenR"/>
            </a:pPr>
            <a:r>
              <a:rPr lang="en-US" sz="2000" dirty="0" smtClean="0"/>
              <a:t>The product of any two elements of the group is itself an element of the group. </a:t>
            </a:r>
          </a:p>
          <a:p>
            <a:pPr marL="514350" indent="-514350">
              <a:buFont typeface="+mj-lt"/>
              <a:buAutoNum type="arabicParenR"/>
            </a:pPr>
            <a:endParaRPr lang="en-US" sz="2000" dirty="0" smtClean="0"/>
          </a:p>
          <a:p>
            <a:pPr marL="514350" indent="-514350">
              <a:buFont typeface="+mj-lt"/>
              <a:buAutoNum type="arabicParenR"/>
            </a:pPr>
            <a:endParaRPr lang="en-US" sz="2000" dirty="0" smtClean="0"/>
          </a:p>
          <a:p>
            <a:pPr marL="514350" indent="-514350">
              <a:buFont typeface="+mj-lt"/>
              <a:buAutoNum type="arabicParenR"/>
            </a:pPr>
            <a:endParaRPr lang="en-US" sz="2000" dirty="0" smtClean="0"/>
          </a:p>
          <a:p>
            <a:pPr marL="514350" indent="-514350">
              <a:buFont typeface="+mj-lt"/>
              <a:buAutoNum type="arabicParenR"/>
            </a:pPr>
            <a:endParaRPr lang="en-US" sz="2000" dirty="0" smtClean="0"/>
          </a:p>
          <a:p>
            <a:pPr marL="514350" indent="-514350">
              <a:buFont typeface="+mj-lt"/>
              <a:buAutoNum type="arabicParenR"/>
            </a:pPr>
            <a:r>
              <a:rPr lang="en-US" sz="2000" dirty="0" smtClean="0"/>
              <a:t>The associative law is valid.</a:t>
            </a:r>
          </a:p>
          <a:p>
            <a:pPr marL="514350" indent="-514350">
              <a:buFont typeface="+mj-lt"/>
              <a:buAutoNum type="arabicParenR"/>
            </a:pPr>
            <a:endParaRPr lang="en-US" sz="2000" dirty="0" smtClean="0"/>
          </a:p>
          <a:p>
            <a:pPr marL="514350" indent="-514350">
              <a:buFont typeface="+mj-lt"/>
              <a:buAutoNum type="arabicParenR"/>
            </a:pPr>
            <a:r>
              <a:rPr lang="en-US" sz="2000" dirty="0" smtClean="0"/>
              <a:t>There exists an identity element.</a:t>
            </a:r>
          </a:p>
          <a:p>
            <a:pPr marL="514350" indent="-514350">
              <a:buFont typeface="+mj-lt"/>
              <a:buAutoNum type="arabicParenR"/>
            </a:pPr>
            <a:endParaRPr lang="en-US" sz="2000" dirty="0" smtClean="0"/>
          </a:p>
          <a:p>
            <a:pPr marL="514350" indent="-514350">
              <a:buFont typeface="+mj-lt"/>
              <a:buAutoNum type="arabicParenR"/>
            </a:pPr>
            <a:r>
              <a:rPr lang="en-US" sz="2000" dirty="0" smtClean="0"/>
              <a:t> For every element there exists an inverse.</a:t>
            </a:r>
            <a:endParaRPr lang="en-US" sz="2000" dirty="0"/>
          </a:p>
        </p:txBody>
      </p:sp>
      <p:pic>
        <p:nvPicPr>
          <p:cNvPr id="79874" name="Picture 2"/>
          <p:cNvPicPr>
            <a:picLocks noChangeAspect="1" noChangeArrowheads="1"/>
          </p:cNvPicPr>
          <p:nvPr/>
        </p:nvPicPr>
        <p:blipFill>
          <a:blip r:embed="rId2" cstate="print"/>
          <a:srcRect/>
          <a:stretch>
            <a:fillRect/>
          </a:stretch>
        </p:blipFill>
        <p:spPr bwMode="auto">
          <a:xfrm>
            <a:off x="1046574" y="4521958"/>
            <a:ext cx="2845595" cy="1507643"/>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1044851" y="3160643"/>
            <a:ext cx="2495550" cy="457200"/>
          </a:xfrm>
          <a:prstGeom prst="rect">
            <a:avLst/>
          </a:prstGeom>
          <a:noFill/>
          <a:ln w="9525">
            <a:noFill/>
            <a:miter lim="800000"/>
            <a:headEnd/>
            <a:tailEnd/>
          </a:ln>
        </p:spPr>
      </p:pic>
      <p:pic>
        <p:nvPicPr>
          <p:cNvPr id="79876" name="Picture 4"/>
          <p:cNvPicPr>
            <a:picLocks noChangeAspect="1" noChangeArrowheads="1"/>
          </p:cNvPicPr>
          <p:nvPr/>
        </p:nvPicPr>
        <p:blipFill>
          <a:blip r:embed="rId4" cstate="print"/>
          <a:srcRect/>
          <a:stretch>
            <a:fillRect/>
          </a:stretch>
        </p:blipFill>
        <p:spPr bwMode="auto">
          <a:xfrm>
            <a:off x="614158" y="914401"/>
            <a:ext cx="2513358" cy="1446234"/>
          </a:xfrm>
          <a:prstGeom prst="rect">
            <a:avLst/>
          </a:prstGeom>
          <a:noFill/>
          <a:ln w="9525">
            <a:noFill/>
            <a:miter lim="800000"/>
            <a:headEnd/>
            <a:tailEnd/>
          </a:ln>
        </p:spPr>
      </p:pic>
      <p:sp>
        <p:nvSpPr>
          <p:cNvPr id="20" name="TextBox 19"/>
          <p:cNvSpPr txBox="1"/>
          <p:nvPr/>
        </p:nvSpPr>
        <p:spPr>
          <a:xfrm>
            <a:off x="1117323" y="4468950"/>
            <a:ext cx="901147" cy="400110"/>
          </a:xfrm>
          <a:prstGeom prst="rect">
            <a:avLst/>
          </a:prstGeom>
          <a:noFill/>
        </p:spPr>
        <p:txBody>
          <a:bodyPr wrap="square" rtlCol="0">
            <a:spAutoFit/>
          </a:bodyPr>
          <a:lstStyle/>
          <a:p>
            <a:r>
              <a:rPr lang="en-US" sz="2000" b="1" dirty="0" smtClean="0"/>
              <a:t>C</a:t>
            </a:r>
            <a:r>
              <a:rPr lang="en-US" sz="2000" b="1" baseline="-25000" dirty="0" smtClean="0"/>
              <a:t>2h</a:t>
            </a:r>
            <a:endParaRPr lang="en-US" sz="2000" b="1" baseline="-25000" dirty="0"/>
          </a:p>
        </p:txBody>
      </p:sp>
      <p:pic>
        <p:nvPicPr>
          <p:cNvPr id="79878" name="Picture 6"/>
          <p:cNvPicPr>
            <a:picLocks noChangeAspect="1" noChangeArrowheads="1"/>
          </p:cNvPicPr>
          <p:nvPr/>
        </p:nvPicPr>
        <p:blipFill>
          <a:blip r:embed="rId5" cstate="print"/>
          <a:srcRect/>
          <a:stretch>
            <a:fillRect/>
          </a:stretch>
        </p:blipFill>
        <p:spPr bwMode="auto">
          <a:xfrm>
            <a:off x="4406145" y="3085478"/>
            <a:ext cx="4657565" cy="1049201"/>
          </a:xfrm>
          <a:prstGeom prst="rect">
            <a:avLst/>
          </a:prstGeom>
          <a:noFill/>
          <a:ln w="9525">
            <a:noFill/>
            <a:miter lim="800000"/>
            <a:headEnd/>
            <a:tailEnd/>
          </a:ln>
        </p:spPr>
      </p:pic>
      <p:cxnSp>
        <p:nvCxnSpPr>
          <p:cNvPr id="22" name="Straight Connector 21"/>
          <p:cNvCxnSpPr/>
          <p:nvPr/>
        </p:nvCxnSpPr>
        <p:spPr>
          <a:xfrm>
            <a:off x="3091604" y="4770783"/>
            <a:ext cx="0" cy="644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58957" y="5406493"/>
            <a:ext cx="1831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8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uiExpand="1" build="p"/>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6"/>
            <a:ext cx="8229600" cy="1143000"/>
          </a:xfrm>
        </p:spPr>
        <p:txBody>
          <a:bodyPr>
            <a:normAutofit/>
          </a:bodyPr>
          <a:lstStyle/>
          <a:p>
            <a:r>
              <a:rPr lang="en-US" sz="4000" u="sng" dirty="0" smtClean="0"/>
              <a:t>Example: H</a:t>
            </a:r>
            <a:r>
              <a:rPr lang="en-US" sz="4000" u="sng" baseline="-25000" dirty="0" smtClean="0"/>
              <a:t>2</a:t>
            </a:r>
            <a:r>
              <a:rPr lang="en-US" sz="4000" u="sng" dirty="0" smtClean="0"/>
              <a:t>O (C</a:t>
            </a:r>
            <a:r>
              <a:rPr lang="en-US" sz="4000" u="sng" baseline="-25000" dirty="0" smtClean="0"/>
              <a:t>2v</a:t>
            </a:r>
            <a:r>
              <a:rPr lang="en-US" sz="4000" u="sng" dirty="0" smtClean="0"/>
              <a:t>)</a:t>
            </a:r>
            <a:endParaRPr lang="en-US" sz="4000" u="sng"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0911" y="1600200"/>
            <a:ext cx="5172075" cy="4038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957434" y="2633891"/>
            <a:ext cx="2657475" cy="2228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94" y="4333"/>
            <a:ext cx="8229600" cy="1143000"/>
          </a:xfrm>
        </p:spPr>
        <p:txBody>
          <a:bodyPr>
            <a:normAutofit/>
          </a:bodyPr>
          <a:lstStyle/>
          <a:p>
            <a:r>
              <a:rPr lang="en-US" sz="4000" u="sng" dirty="0" smtClean="0"/>
              <a:t>Example: CH</a:t>
            </a:r>
            <a:r>
              <a:rPr lang="en-US" sz="4000" u="sng" baseline="-25000" dirty="0" smtClean="0"/>
              <a:t>3</a:t>
            </a:r>
            <a:r>
              <a:rPr lang="en-US" sz="4000" u="sng" dirty="0" smtClean="0"/>
              <a:t>Cl (C</a:t>
            </a:r>
            <a:r>
              <a:rPr lang="en-US" sz="4000" u="sng" baseline="-25000" dirty="0" smtClean="0"/>
              <a:t>3v</a:t>
            </a:r>
            <a:r>
              <a:rPr lang="en-US" sz="4000" u="sng" dirty="0" smtClean="0"/>
              <a:t>)</a:t>
            </a:r>
            <a:endParaRPr lang="en-US" sz="4000" u="sng" dirty="0"/>
          </a:p>
        </p:txBody>
      </p:sp>
      <p:pic>
        <p:nvPicPr>
          <p:cNvPr id="2050" name="Picture 2"/>
          <p:cNvPicPr>
            <a:picLocks noChangeAspect="1" noChangeArrowheads="1"/>
          </p:cNvPicPr>
          <p:nvPr/>
        </p:nvPicPr>
        <p:blipFill>
          <a:blip r:embed="rId3" cstate="print"/>
          <a:srcRect/>
          <a:stretch>
            <a:fillRect/>
          </a:stretch>
        </p:blipFill>
        <p:spPr bwMode="auto">
          <a:xfrm>
            <a:off x="380156" y="2367784"/>
            <a:ext cx="4065093" cy="43102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952607" y="2134809"/>
            <a:ext cx="3419475" cy="3238500"/>
          </a:xfrm>
          <a:prstGeom prst="rect">
            <a:avLst/>
          </a:prstGeom>
          <a:noFill/>
          <a:ln w="9525">
            <a:noFill/>
            <a:miter lim="800000"/>
            <a:headEnd/>
            <a:tailEnd/>
          </a:ln>
        </p:spPr>
      </p:pic>
      <p:graphicFrame>
        <p:nvGraphicFramePr>
          <p:cNvPr id="43009" name="Object 1"/>
          <p:cNvGraphicFramePr>
            <a:graphicFrameLocks noChangeAspect="1"/>
          </p:cNvGraphicFramePr>
          <p:nvPr/>
        </p:nvGraphicFramePr>
        <p:xfrm>
          <a:off x="1802550" y="1090472"/>
          <a:ext cx="1112665" cy="1069733"/>
        </p:xfrm>
        <a:graphic>
          <a:graphicData uri="http://schemas.openxmlformats.org/presentationml/2006/ole">
            <p:oleObj spid="_x0000_s43009" name="CS ChemDraw Drawing" r:id="rId5" imgW="493533" imgH="475200" progId="ChemDraw.Document.6.0">
              <p:embed/>
            </p:oleObj>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9094" y="4333"/>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Example: D</a:t>
            </a:r>
            <a:r>
              <a:rPr kumimoji="0" lang="en-US" sz="4000" b="0" i="0" u="sng" strike="noStrike" kern="1200" cap="none" spc="0" normalizeH="0" baseline="-25000" noProof="0" dirty="0" smtClean="0">
                <a:ln>
                  <a:noFill/>
                </a:ln>
                <a:solidFill>
                  <a:schemeClr val="tx1"/>
                </a:solidFill>
                <a:effectLst/>
                <a:uLnTx/>
                <a:uFillTx/>
                <a:latin typeface="+mj-lt"/>
                <a:ea typeface="+mj-ea"/>
                <a:cs typeface="+mj-cs"/>
              </a:rPr>
              <a:t>3h</a:t>
            </a:r>
            <a:endParaRPr kumimoji="0" lang="en-US" sz="4000" b="0" i="0" u="sng" strike="noStrike" kern="1200" cap="none" spc="0" normalizeH="0" baseline="-25000" noProof="0" dirty="0">
              <a:ln>
                <a:noFill/>
              </a:ln>
              <a:solidFill>
                <a:schemeClr val="tx1"/>
              </a:solidFill>
              <a:effectLst/>
              <a:uLnTx/>
              <a:uFillTx/>
              <a:latin typeface="+mj-lt"/>
              <a:ea typeface="+mj-ea"/>
              <a:cs typeface="+mj-cs"/>
            </a:endParaRPr>
          </a:p>
        </p:txBody>
      </p:sp>
      <p:pic>
        <p:nvPicPr>
          <p:cNvPr id="76802" name="Picture 2"/>
          <p:cNvPicPr>
            <a:picLocks noChangeAspect="1" noChangeArrowheads="1"/>
          </p:cNvPicPr>
          <p:nvPr/>
        </p:nvPicPr>
        <p:blipFill>
          <a:blip r:embed="rId2" cstate="print"/>
          <a:srcRect/>
          <a:stretch>
            <a:fillRect/>
          </a:stretch>
        </p:blipFill>
        <p:spPr bwMode="auto">
          <a:xfrm>
            <a:off x="883770" y="1091375"/>
            <a:ext cx="7332010" cy="4657583"/>
          </a:xfrm>
          <a:prstGeom prst="rect">
            <a:avLst/>
          </a:prstGeom>
          <a:noFill/>
          <a:ln w="9525">
            <a:noFill/>
            <a:miter lim="800000"/>
            <a:headEnd/>
            <a:tailEnd/>
          </a:ln>
        </p:spPr>
      </p:pic>
      <p:sp>
        <p:nvSpPr>
          <p:cNvPr id="6" name="TextBox 5"/>
          <p:cNvSpPr txBox="1"/>
          <p:nvPr/>
        </p:nvSpPr>
        <p:spPr>
          <a:xfrm>
            <a:off x="1810447" y="6400940"/>
            <a:ext cx="5468583" cy="369332"/>
          </a:xfrm>
          <a:prstGeom prst="rect">
            <a:avLst/>
          </a:prstGeom>
          <a:noFill/>
        </p:spPr>
        <p:txBody>
          <a:bodyPr wrap="square" rtlCol="0">
            <a:spAutoFit/>
          </a:bodyPr>
          <a:lstStyle/>
          <a:p>
            <a:pPr algn="ctr"/>
            <a:r>
              <a:rPr lang="en-US" dirty="0" smtClean="0">
                <a:solidFill>
                  <a:srgbClr val="FF0000"/>
                </a:solidFill>
              </a:rPr>
              <a:t>For D</a:t>
            </a:r>
            <a:r>
              <a:rPr lang="en-US" baseline="-25000" dirty="0" smtClean="0">
                <a:solidFill>
                  <a:srgbClr val="FF0000"/>
                </a:solidFill>
              </a:rPr>
              <a:t>3h</a:t>
            </a:r>
            <a:r>
              <a:rPr lang="en-US" dirty="0" smtClean="0">
                <a:solidFill>
                  <a:srgbClr val="FF0000"/>
                </a:solidFill>
              </a:rPr>
              <a:t> order does not matter (</a:t>
            </a:r>
            <a:r>
              <a:rPr lang="en-US" dirty="0" err="1" smtClean="0">
                <a:solidFill>
                  <a:srgbClr val="FF0000"/>
                </a:solidFill>
              </a:rPr>
              <a:t>Abelian</a:t>
            </a:r>
            <a:r>
              <a:rPr lang="en-US" dirty="0" smtClean="0">
                <a:solidFill>
                  <a:srgbClr val="FF0000"/>
                </a:solidFill>
              </a:rPr>
              <a:t> Group).</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7" name="Rectangle 6"/>
          <p:cNvSpPr/>
          <p:nvPr/>
        </p:nvSpPr>
        <p:spPr>
          <a:xfrm>
            <a:off x="2207739" y="1575415"/>
            <a:ext cx="5663642" cy="404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978723"/>
            <a:ext cx="8229600" cy="1880385"/>
          </a:xfrm>
        </p:spPr>
        <p:txBody>
          <a:bodyPr>
            <a:normAutofit/>
          </a:bodyPr>
          <a:lstStyle/>
          <a:p>
            <a:pPr marL="514350" indent="-514350">
              <a:buFont typeface="+mj-lt"/>
              <a:buAutoNum type="arabicParenR"/>
            </a:pPr>
            <a:r>
              <a:rPr lang="en-US" sz="2000" dirty="0" smtClean="0"/>
              <a:t>The product of any two elements of the group is itself an element of the group. </a:t>
            </a:r>
          </a:p>
          <a:p>
            <a:pPr marL="514350" indent="-514350">
              <a:buFont typeface="+mj-lt"/>
              <a:buAutoNum type="arabicParenR"/>
            </a:pPr>
            <a:r>
              <a:rPr lang="en-US" sz="2000" dirty="0" smtClean="0"/>
              <a:t>The associative law is valid.</a:t>
            </a:r>
          </a:p>
          <a:p>
            <a:pPr marL="514350" indent="-514350">
              <a:buFont typeface="+mj-lt"/>
              <a:buAutoNum type="arabicParenR"/>
            </a:pPr>
            <a:r>
              <a:rPr lang="en-US" sz="2000" dirty="0" smtClean="0"/>
              <a:t>There exists an identity element.</a:t>
            </a:r>
          </a:p>
          <a:p>
            <a:pPr marL="514350" indent="-514350">
              <a:buFont typeface="+mj-lt"/>
              <a:buAutoNum type="arabicParenR"/>
            </a:pPr>
            <a:r>
              <a:rPr lang="en-US" sz="2000" dirty="0" smtClean="0"/>
              <a:t> For every element there exists an inverse.</a:t>
            </a:r>
            <a:endParaRPr lang="en-US" sz="2000" dirty="0"/>
          </a:p>
        </p:txBody>
      </p:sp>
      <p:sp>
        <p:nvSpPr>
          <p:cNvPr id="10" name="TextBox 9"/>
          <p:cNvSpPr txBox="1"/>
          <p:nvPr/>
        </p:nvSpPr>
        <p:spPr>
          <a:xfrm>
            <a:off x="376238" y="2884852"/>
            <a:ext cx="8767762" cy="1200329"/>
          </a:xfrm>
          <a:prstGeom prst="rect">
            <a:avLst/>
          </a:prstGeom>
          <a:noFill/>
        </p:spPr>
        <p:txBody>
          <a:bodyPr wrap="square" rtlCol="0">
            <a:spAutoFit/>
          </a:bodyPr>
          <a:lstStyle/>
          <a:p>
            <a:r>
              <a:rPr lang="en-US" sz="2400" b="1" dirty="0" smtClean="0"/>
              <a:t>Example</a:t>
            </a:r>
            <a:r>
              <a:rPr lang="en-US" sz="2400" dirty="0" smtClean="0"/>
              <a:t>: All integers with the addition operation form a group.</a:t>
            </a:r>
          </a:p>
          <a:p>
            <a:r>
              <a:rPr lang="en-US" sz="2400" dirty="0" smtClean="0"/>
              <a:t>	</a:t>
            </a:r>
          </a:p>
          <a:p>
            <a:r>
              <a:rPr lang="en-US" sz="2400" dirty="0" smtClean="0"/>
              <a:t>	</a:t>
            </a:r>
            <a:endParaRPr lang="en-US" sz="2400" dirty="0"/>
          </a:p>
        </p:txBody>
      </p:sp>
      <p:sp>
        <p:nvSpPr>
          <p:cNvPr id="11" name="Rectangle 10"/>
          <p:cNvSpPr/>
          <p:nvPr/>
        </p:nvSpPr>
        <p:spPr>
          <a:xfrm>
            <a:off x="1760518" y="3373106"/>
            <a:ext cx="5280933" cy="830997"/>
          </a:xfrm>
          <a:prstGeom prst="rect">
            <a:avLst/>
          </a:prstGeom>
        </p:spPr>
        <p:txBody>
          <a:bodyPr wrap="none">
            <a:spAutoFit/>
          </a:bodyPr>
          <a:lstStyle/>
          <a:p>
            <a:r>
              <a:rPr lang="en-US" sz="2400" dirty="0" smtClean="0"/>
              <a:t>Elements:      -n … -3, -2, -1, 0, 1, 2, 3, … n</a:t>
            </a:r>
          </a:p>
          <a:p>
            <a:r>
              <a:rPr lang="en-US" sz="2400" dirty="0" smtClean="0"/>
              <a:t>Operation:                  addition (+)</a:t>
            </a:r>
            <a:endParaRPr lang="en-US" sz="2400" dirty="0"/>
          </a:p>
        </p:txBody>
      </p:sp>
      <p:pic>
        <p:nvPicPr>
          <p:cNvPr id="120834" name="Picture 2" descr="http://3.bp.blogspot.com/-INAc9TtqfnI/UFdrCOPseDI/AAAAAAAAAMo/2JnD5BJ2PGA/s1600/tables+1.png"/>
          <p:cNvPicPr>
            <a:picLocks noChangeAspect="1" noChangeArrowheads="1"/>
          </p:cNvPicPr>
          <p:nvPr/>
        </p:nvPicPr>
        <p:blipFill>
          <a:blip r:embed="rId2" cstate="print"/>
          <a:srcRect/>
          <a:stretch>
            <a:fillRect/>
          </a:stretch>
        </p:blipFill>
        <p:spPr bwMode="auto">
          <a:xfrm>
            <a:off x="363359" y="4330835"/>
            <a:ext cx="3706365" cy="2327319"/>
          </a:xfrm>
          <a:prstGeom prst="rect">
            <a:avLst/>
          </a:prstGeom>
          <a:noFill/>
        </p:spPr>
      </p:pic>
      <p:pic>
        <p:nvPicPr>
          <p:cNvPr id="120835" name="Picture 3"/>
          <p:cNvPicPr>
            <a:picLocks noChangeAspect="1" noChangeArrowheads="1"/>
          </p:cNvPicPr>
          <p:nvPr/>
        </p:nvPicPr>
        <p:blipFill>
          <a:blip r:embed="rId3" cstate="print"/>
          <a:srcRect/>
          <a:stretch>
            <a:fillRect/>
          </a:stretch>
        </p:blipFill>
        <p:spPr bwMode="auto">
          <a:xfrm>
            <a:off x="4210789" y="4566031"/>
            <a:ext cx="4714875" cy="1666875"/>
          </a:xfrm>
          <a:prstGeom prst="rect">
            <a:avLst/>
          </a:prstGeom>
          <a:noFill/>
          <a:ln w="9525">
            <a:noFill/>
            <a:miter lim="800000"/>
            <a:headEnd/>
            <a:tailEnd/>
          </a:ln>
        </p:spPr>
      </p:pic>
      <p:sp>
        <p:nvSpPr>
          <p:cNvPr id="13" name="Rectangle 12"/>
          <p:cNvSpPr/>
          <p:nvPr/>
        </p:nvSpPr>
        <p:spPr>
          <a:xfrm>
            <a:off x="7096259" y="4971245"/>
            <a:ext cx="1764406" cy="231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06992" y="5291070"/>
            <a:ext cx="1764406" cy="231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91967" y="5610894"/>
            <a:ext cx="1764406" cy="231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02700" y="5943598"/>
            <a:ext cx="1764406" cy="231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4339475" y="1193797"/>
            <a:ext cx="3313598" cy="2901686"/>
          </a:xfrm>
          <a:prstGeom prst="rect">
            <a:avLst/>
          </a:prstGeom>
          <a:noFill/>
          <a:ln w="9525">
            <a:noFill/>
            <a:miter lim="800000"/>
            <a:headEnd/>
            <a:tailEnd/>
          </a:ln>
        </p:spPr>
      </p:pic>
      <p:sp>
        <p:nvSpPr>
          <p:cNvPr id="5" name="TextBox 4"/>
          <p:cNvSpPr txBox="1"/>
          <p:nvPr/>
        </p:nvSpPr>
        <p:spPr>
          <a:xfrm>
            <a:off x="536616" y="1193637"/>
            <a:ext cx="4256094" cy="4170372"/>
          </a:xfrm>
          <a:prstGeom prst="rect">
            <a:avLst/>
          </a:prstGeom>
          <a:noFill/>
        </p:spPr>
        <p:txBody>
          <a:bodyPr wrap="square" rtlCol="0">
            <a:spAutoFit/>
          </a:bodyPr>
          <a:lstStyle/>
          <a:p>
            <a:pPr marL="566738" indent="-219075">
              <a:spcAft>
                <a:spcPts val="600"/>
              </a:spcAft>
              <a:buFont typeface="Arial" pitchFamily="34" charset="0"/>
              <a:buChar char="•"/>
            </a:pPr>
            <a:r>
              <a:rPr lang="en-US" sz="2000" dirty="0" err="1" smtClean="0"/>
              <a:t>Nonaxial</a:t>
            </a:r>
            <a:r>
              <a:rPr lang="en-US" sz="2000" dirty="0" smtClean="0"/>
              <a:t> (no rotation)</a:t>
            </a:r>
          </a:p>
          <a:p>
            <a:pPr marL="1023938" lvl="1" indent="-219075">
              <a:spcAft>
                <a:spcPts val="1200"/>
              </a:spcAft>
            </a:pPr>
            <a:r>
              <a:rPr lang="en-US" sz="2000" dirty="0" smtClean="0"/>
              <a:t>- C</a:t>
            </a:r>
            <a:r>
              <a:rPr lang="en-US" sz="2000" baseline="-25000" dirty="0" smtClean="0"/>
              <a:t>1</a:t>
            </a:r>
            <a:r>
              <a:rPr lang="en-US" sz="2000" dirty="0" smtClean="0"/>
              <a:t>, C</a:t>
            </a:r>
            <a:r>
              <a:rPr lang="en-US" sz="2000" baseline="-25000" dirty="0" smtClean="0"/>
              <a:t>s</a:t>
            </a:r>
            <a:r>
              <a:rPr lang="en-US" sz="2000" dirty="0" smtClean="0"/>
              <a:t>, </a:t>
            </a:r>
            <a:r>
              <a:rPr lang="en-US" sz="2000" dirty="0" err="1" smtClean="0"/>
              <a:t>C</a:t>
            </a:r>
            <a:r>
              <a:rPr lang="en-US" sz="2000" baseline="-25000" dirty="0" err="1" smtClean="0"/>
              <a:t>i</a:t>
            </a:r>
            <a:endParaRPr lang="en-US" sz="2000" baseline="-25000" dirty="0" smtClean="0"/>
          </a:p>
          <a:p>
            <a:pPr marL="566738" indent="-219075">
              <a:spcAft>
                <a:spcPts val="600"/>
              </a:spcAft>
              <a:buFont typeface="Arial" pitchFamily="34" charset="0"/>
              <a:buChar char="•"/>
            </a:pPr>
            <a:r>
              <a:rPr lang="en-US" sz="2000" dirty="0" smtClean="0"/>
              <a:t>Cyclic (rotational)</a:t>
            </a:r>
          </a:p>
          <a:p>
            <a:pPr marL="1023938" lvl="1" indent="-219075">
              <a:spcAft>
                <a:spcPts val="1200"/>
              </a:spcAft>
            </a:pPr>
            <a:r>
              <a:rPr lang="en-US" sz="2000" dirty="0" smtClean="0"/>
              <a:t>-</a:t>
            </a:r>
            <a:r>
              <a:rPr lang="en-US" sz="2000" dirty="0" err="1" smtClean="0"/>
              <a:t>C</a:t>
            </a:r>
            <a:r>
              <a:rPr lang="en-US" sz="2000" baseline="-25000" dirty="0" err="1" smtClean="0"/>
              <a:t>n</a:t>
            </a:r>
            <a:r>
              <a:rPr lang="en-US" sz="2000" dirty="0" smtClean="0"/>
              <a:t>, </a:t>
            </a:r>
            <a:r>
              <a:rPr lang="en-US" sz="2000" dirty="0" err="1" smtClean="0"/>
              <a:t>C</a:t>
            </a:r>
            <a:r>
              <a:rPr lang="en-US" sz="2000" baseline="-25000" dirty="0" err="1" smtClean="0"/>
              <a:t>nv</a:t>
            </a:r>
            <a:r>
              <a:rPr lang="en-US" sz="2000" dirty="0" smtClean="0"/>
              <a:t>, </a:t>
            </a:r>
            <a:r>
              <a:rPr lang="en-US" sz="2000" dirty="0" err="1" smtClean="0"/>
              <a:t>C</a:t>
            </a:r>
            <a:r>
              <a:rPr lang="en-US" sz="2000" baseline="-25000" dirty="0" err="1" smtClean="0"/>
              <a:t>nh</a:t>
            </a:r>
            <a:r>
              <a:rPr lang="en-US" sz="2000" dirty="0" smtClean="0"/>
              <a:t>, </a:t>
            </a:r>
            <a:r>
              <a:rPr lang="en-US" sz="2000" dirty="0" err="1" smtClean="0"/>
              <a:t>S</a:t>
            </a:r>
            <a:r>
              <a:rPr lang="en-US" sz="2000" baseline="-25000" dirty="0" err="1" smtClean="0"/>
              <a:t>n</a:t>
            </a:r>
            <a:endParaRPr lang="en-US" sz="2000" baseline="-25000" dirty="0" smtClean="0"/>
          </a:p>
          <a:p>
            <a:pPr marL="566738" indent="-219075">
              <a:spcAft>
                <a:spcPts val="600"/>
              </a:spcAft>
              <a:buFont typeface="Arial" pitchFamily="34" charset="0"/>
              <a:buChar char="•"/>
            </a:pPr>
            <a:r>
              <a:rPr lang="en-US" sz="2000" dirty="0" smtClean="0"/>
              <a:t>Dihedral (⊥C</a:t>
            </a:r>
            <a:r>
              <a:rPr lang="en-US" sz="2000" baseline="-25000" dirty="0" smtClean="0"/>
              <a:t>2</a:t>
            </a:r>
            <a:r>
              <a:rPr lang="en-US" sz="2000" dirty="0" smtClean="0"/>
              <a:t>)</a:t>
            </a:r>
          </a:p>
          <a:p>
            <a:pPr marL="1023938" lvl="1" indent="-219075">
              <a:spcAft>
                <a:spcPts val="1200"/>
              </a:spcAft>
            </a:pPr>
            <a:r>
              <a:rPr lang="en-US" sz="2000" dirty="0" smtClean="0"/>
              <a:t>- </a:t>
            </a:r>
            <a:r>
              <a:rPr lang="en-US" sz="2000" dirty="0" err="1" smtClean="0"/>
              <a:t>D</a:t>
            </a:r>
            <a:r>
              <a:rPr lang="en-US" sz="2000" baseline="-25000" dirty="0" err="1" smtClean="0"/>
              <a:t>n</a:t>
            </a:r>
            <a:r>
              <a:rPr lang="en-US" sz="2000" dirty="0" smtClean="0"/>
              <a:t>, </a:t>
            </a:r>
            <a:r>
              <a:rPr lang="en-US" sz="2000" dirty="0" err="1" smtClean="0"/>
              <a:t>D</a:t>
            </a:r>
            <a:r>
              <a:rPr lang="en-US" sz="2000" baseline="-25000" dirty="0" err="1" smtClean="0"/>
              <a:t>nd</a:t>
            </a:r>
            <a:r>
              <a:rPr lang="en-US" sz="2000" dirty="0" smtClean="0"/>
              <a:t>, </a:t>
            </a:r>
            <a:r>
              <a:rPr lang="en-US" sz="2000" dirty="0" err="1" smtClean="0"/>
              <a:t>D</a:t>
            </a:r>
            <a:r>
              <a:rPr lang="en-US" sz="2000" baseline="-25000" dirty="0" err="1" smtClean="0"/>
              <a:t>nh</a:t>
            </a:r>
            <a:endParaRPr lang="en-US" sz="2000" baseline="-25000" dirty="0" smtClean="0"/>
          </a:p>
          <a:p>
            <a:pPr marL="566738" indent="-219075">
              <a:spcAft>
                <a:spcPts val="600"/>
              </a:spcAft>
              <a:buFont typeface="Arial" pitchFamily="34" charset="0"/>
              <a:buChar char="•"/>
            </a:pPr>
            <a:r>
              <a:rPr lang="en-US" sz="2000" dirty="0" smtClean="0"/>
              <a:t>Polyhedral</a:t>
            </a:r>
          </a:p>
          <a:p>
            <a:pPr marL="1023938" lvl="1" indent="-219075">
              <a:spcAft>
                <a:spcPts val="1200"/>
              </a:spcAft>
            </a:pPr>
            <a:r>
              <a:rPr lang="en-US" sz="2000" dirty="0" smtClean="0"/>
              <a:t>- T, </a:t>
            </a:r>
            <a:r>
              <a:rPr lang="en-US" sz="2000" dirty="0" err="1" smtClean="0"/>
              <a:t>T</a:t>
            </a:r>
            <a:r>
              <a:rPr lang="en-US" sz="2000" baseline="-25000" dirty="0" err="1" smtClean="0"/>
              <a:t>h</a:t>
            </a:r>
            <a:r>
              <a:rPr lang="en-US" sz="2000" dirty="0" smtClean="0"/>
              <a:t>, T</a:t>
            </a:r>
            <a:r>
              <a:rPr lang="en-US" sz="2000" baseline="-25000" dirty="0" smtClean="0"/>
              <a:t>d</a:t>
            </a:r>
            <a:r>
              <a:rPr lang="en-US" sz="2000" dirty="0" smtClean="0"/>
              <a:t>, O, O</a:t>
            </a:r>
            <a:r>
              <a:rPr lang="en-US" sz="2000" baseline="-25000" dirty="0" smtClean="0"/>
              <a:t>h</a:t>
            </a:r>
            <a:r>
              <a:rPr lang="en-US" sz="2000" dirty="0" smtClean="0"/>
              <a:t>, I, </a:t>
            </a:r>
            <a:r>
              <a:rPr lang="en-US" sz="2000" dirty="0" err="1" smtClean="0"/>
              <a:t>I</a:t>
            </a:r>
            <a:r>
              <a:rPr lang="en-US" sz="2000" baseline="-25000" dirty="0" err="1" smtClean="0"/>
              <a:t>h</a:t>
            </a:r>
            <a:endParaRPr lang="en-US" sz="2000" baseline="-25000" dirty="0" smtClean="0"/>
          </a:p>
          <a:p>
            <a:pPr marL="566738" indent="-219075">
              <a:spcAft>
                <a:spcPts val="600"/>
              </a:spcAft>
              <a:buFont typeface="Arial" pitchFamily="34" charset="0"/>
              <a:buChar char="•"/>
            </a:pPr>
            <a:r>
              <a:rPr lang="en-US" sz="2000" dirty="0" smtClean="0"/>
              <a:t>Linear</a:t>
            </a:r>
          </a:p>
          <a:p>
            <a:pPr marL="1023938" lvl="1" indent="-219075">
              <a:spcAft>
                <a:spcPts val="1200"/>
              </a:spcAft>
            </a:pPr>
            <a:r>
              <a:rPr lang="en-US" sz="2000" dirty="0" smtClean="0"/>
              <a:t>- </a:t>
            </a:r>
            <a:r>
              <a:rPr lang="en-US" sz="2000" dirty="0" err="1" smtClean="0"/>
              <a:t>C</a:t>
            </a:r>
            <a:r>
              <a:rPr lang="en-US" sz="2000" baseline="-25000" dirty="0" err="1" smtClean="0"/>
              <a:t>∞v</a:t>
            </a:r>
            <a:r>
              <a:rPr lang="en-US" sz="2000" dirty="0" smtClean="0"/>
              <a:t>, D</a:t>
            </a:r>
            <a:r>
              <a:rPr lang="en-US" sz="2000" baseline="-25000" dirty="0" smtClean="0"/>
              <a:t> ∞h</a:t>
            </a:r>
            <a:endParaRPr lang="en-US" sz="2000" dirty="0" smtClean="0"/>
          </a:p>
        </p:txBody>
      </p:sp>
      <p:sp>
        <p:nvSpPr>
          <p:cNvPr id="6" name="TextBox 5"/>
          <p:cNvSpPr txBox="1"/>
          <p:nvPr/>
        </p:nvSpPr>
        <p:spPr>
          <a:xfrm>
            <a:off x="566328" y="254000"/>
            <a:ext cx="8089158" cy="707886"/>
          </a:xfrm>
          <a:prstGeom prst="rect">
            <a:avLst/>
          </a:prstGeom>
          <a:noFill/>
        </p:spPr>
        <p:txBody>
          <a:bodyPr wrap="square" rtlCol="0">
            <a:spAutoFit/>
          </a:bodyPr>
          <a:lstStyle/>
          <a:p>
            <a:pPr marL="342900" indent="-342900" algn="ctr"/>
            <a:r>
              <a:rPr lang="en-US" sz="4000" u="sng" dirty="0" smtClean="0"/>
              <a:t>Point Groups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9" name="TextBox 8"/>
          <p:cNvSpPr txBox="1"/>
          <p:nvPr/>
        </p:nvSpPr>
        <p:spPr>
          <a:xfrm>
            <a:off x="592419" y="5563674"/>
            <a:ext cx="7920507" cy="461665"/>
          </a:xfrm>
          <a:prstGeom prst="rect">
            <a:avLst/>
          </a:prstGeom>
          <a:noFill/>
        </p:spPr>
        <p:txBody>
          <a:bodyPr wrap="square" rtlCol="0">
            <a:spAutoFit/>
          </a:bodyPr>
          <a:lstStyle/>
          <a:p>
            <a:pPr algn="ctr"/>
            <a:r>
              <a:rPr lang="en-US" sz="2400" dirty="0" smtClean="0"/>
              <a:t>Symmetry elements and operation defined by a </a:t>
            </a:r>
            <a:r>
              <a:rPr lang="en-US" sz="2400" b="1" dirty="0" smtClean="0"/>
              <a:t>group</a:t>
            </a:r>
            <a:r>
              <a:rPr lang="en-US" sz="2400" dirty="0" smtClean="0"/>
              <a:t>.</a:t>
            </a:r>
            <a:endParaRPr lang="en-US" sz="2400" dirty="0"/>
          </a:p>
        </p:txBody>
      </p:sp>
      <p:sp>
        <p:nvSpPr>
          <p:cNvPr id="10" name="TextBox 9"/>
          <p:cNvSpPr txBox="1"/>
          <p:nvPr/>
        </p:nvSpPr>
        <p:spPr>
          <a:xfrm>
            <a:off x="602221" y="6141075"/>
            <a:ext cx="7920507" cy="461665"/>
          </a:xfrm>
          <a:prstGeom prst="rect">
            <a:avLst/>
          </a:prstGeom>
          <a:noFill/>
        </p:spPr>
        <p:txBody>
          <a:bodyPr wrap="square" rtlCol="0">
            <a:spAutoFit/>
          </a:bodyPr>
          <a:lstStyle/>
          <a:p>
            <a:pPr algn="ctr"/>
            <a:r>
              <a:rPr lang="en-US" sz="2400" dirty="0" smtClean="0"/>
              <a:t>Behavior dictated by </a:t>
            </a:r>
            <a:r>
              <a:rPr lang="en-US" sz="2400" b="1" dirty="0" smtClean="0"/>
              <a:t>group theory</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2627744"/>
          </a:xfrm>
        </p:spPr>
        <p:txBody>
          <a:bodyPr>
            <a:normAutofit/>
          </a:bodyPr>
          <a:lstStyle/>
          <a:p>
            <a:pPr marL="514350" indent="-514350">
              <a:buFont typeface="+mj-lt"/>
              <a:buAutoNum type="arabicParenR"/>
            </a:pPr>
            <a:r>
              <a:rPr lang="en-US" sz="2800" dirty="0" smtClean="0"/>
              <a:t>The product of any two elements of the group is itself an element of the group. </a:t>
            </a:r>
          </a:p>
          <a:p>
            <a:pPr marL="514350" indent="-514350">
              <a:buFont typeface="+mj-lt"/>
              <a:buAutoNum type="arabicParenR"/>
            </a:pPr>
            <a:r>
              <a:rPr lang="en-US" sz="2800" dirty="0" smtClean="0"/>
              <a:t>The associative law is valid.</a:t>
            </a:r>
          </a:p>
          <a:p>
            <a:pPr marL="514350" indent="-514350">
              <a:buFont typeface="+mj-lt"/>
              <a:buAutoNum type="arabicParenR"/>
            </a:pPr>
            <a:r>
              <a:rPr lang="en-US" sz="2800" dirty="0" smtClean="0"/>
              <a:t>There exists an identity element.</a:t>
            </a:r>
          </a:p>
          <a:p>
            <a:pPr marL="514350" indent="-514350">
              <a:buFont typeface="+mj-lt"/>
              <a:buAutoNum type="arabicParenR"/>
            </a:pPr>
            <a:r>
              <a:rPr lang="en-US" sz="2800" dirty="0" smtClean="0"/>
              <a:t> For every element there exists an inverse.</a:t>
            </a:r>
            <a:endParaRPr lang="en-US" sz="2800" dirty="0"/>
          </a:p>
        </p:txBody>
      </p:sp>
      <p:pic>
        <p:nvPicPr>
          <p:cNvPr id="54276" name="Picture 4"/>
          <p:cNvPicPr>
            <a:picLocks noChangeAspect="1" noChangeArrowheads="1"/>
          </p:cNvPicPr>
          <p:nvPr/>
        </p:nvPicPr>
        <p:blipFill>
          <a:blip r:embed="rId2" cstate="print"/>
          <a:srcRect/>
          <a:stretch>
            <a:fillRect/>
          </a:stretch>
        </p:blipFill>
        <p:spPr bwMode="auto">
          <a:xfrm>
            <a:off x="463548" y="4389438"/>
            <a:ext cx="4086227" cy="1357313"/>
          </a:xfrm>
          <a:prstGeom prst="rect">
            <a:avLst/>
          </a:prstGeom>
          <a:noFill/>
          <a:ln w="9525">
            <a:noFill/>
            <a:miter lim="800000"/>
            <a:headEnd/>
            <a:tailEnd/>
          </a:ln>
        </p:spPr>
      </p:pic>
      <p:grpSp>
        <p:nvGrpSpPr>
          <p:cNvPr id="4" name="Group 9"/>
          <p:cNvGrpSpPr/>
          <p:nvPr/>
        </p:nvGrpSpPr>
        <p:grpSpPr>
          <a:xfrm>
            <a:off x="5343716" y="3790120"/>
            <a:ext cx="3111172" cy="2855843"/>
            <a:chOff x="970499" y="1727982"/>
            <a:chExt cx="2324100" cy="2152650"/>
          </a:xfrm>
        </p:grpSpPr>
        <p:pic>
          <p:nvPicPr>
            <p:cNvPr id="7" name="Picture 2"/>
            <p:cNvPicPr>
              <a:picLocks noChangeAspect="1" noChangeArrowheads="1"/>
            </p:cNvPicPr>
            <p:nvPr/>
          </p:nvPicPr>
          <p:blipFill>
            <a:blip r:embed="rId3" cstate="print"/>
            <a:srcRect/>
            <a:stretch>
              <a:fillRect/>
            </a:stretch>
          </p:blipFill>
          <p:spPr bwMode="auto">
            <a:xfrm>
              <a:off x="970499" y="1727982"/>
              <a:ext cx="2324100" cy="2152650"/>
            </a:xfrm>
            <a:prstGeom prst="rect">
              <a:avLst/>
            </a:prstGeom>
            <a:noFill/>
            <a:ln w="9525">
              <a:noFill/>
              <a:miter lim="800000"/>
              <a:headEnd/>
              <a:tailEnd/>
            </a:ln>
          </p:spPr>
        </p:pic>
        <p:cxnSp>
          <p:nvCxnSpPr>
            <p:cNvPr id="8" name="Straight Connector 7"/>
            <p:cNvCxnSpPr/>
            <p:nvPr/>
          </p:nvCxnSpPr>
          <p:spPr>
            <a:xfrm>
              <a:off x="1023091" y="2055133"/>
              <a:ext cx="21999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83721" y="1763914"/>
              <a:ext cx="1508" cy="2047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Slide Number Placeholder 9"/>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94" y="3048"/>
            <a:ext cx="8229600" cy="1143000"/>
          </a:xfrm>
        </p:spPr>
        <p:txBody>
          <a:bodyPr>
            <a:normAutofit/>
          </a:bodyPr>
          <a:lstStyle/>
          <a:p>
            <a:r>
              <a:rPr lang="en-US" sz="4000" u="sng" dirty="0" smtClean="0"/>
              <a:t>Point Groups and Group Theory</a:t>
            </a:r>
            <a:endParaRPr lang="en-US" sz="4000" u="sng" dirty="0"/>
          </a:p>
        </p:txBody>
      </p:sp>
      <p:sp>
        <p:nvSpPr>
          <p:cNvPr id="4" name="Rectangle 3"/>
          <p:cNvSpPr/>
          <p:nvPr/>
        </p:nvSpPr>
        <p:spPr>
          <a:xfrm>
            <a:off x="966300" y="6346246"/>
            <a:ext cx="7104281" cy="461665"/>
          </a:xfrm>
          <a:prstGeom prst="rect">
            <a:avLst/>
          </a:prstGeom>
        </p:spPr>
        <p:txBody>
          <a:bodyPr wrap="square">
            <a:spAutoFit/>
          </a:bodyPr>
          <a:lstStyle/>
          <a:p>
            <a:pPr algn="ctr"/>
            <a:r>
              <a:rPr lang="sv-SE" sz="2400" b="1" dirty="0" smtClean="0"/>
              <a:t>Symmetry operations obey the rules of group theory.</a:t>
            </a:r>
            <a:endParaRPr lang="sv-SE" sz="2400" b="1" dirty="0"/>
          </a:p>
        </p:txBody>
      </p:sp>
      <p:pic>
        <p:nvPicPr>
          <p:cNvPr id="7" name="Picture 2"/>
          <p:cNvPicPr>
            <a:picLocks noChangeAspect="1" noChangeArrowheads="1"/>
          </p:cNvPicPr>
          <p:nvPr/>
        </p:nvPicPr>
        <p:blipFill>
          <a:blip r:embed="rId2" cstate="print"/>
          <a:srcRect/>
          <a:stretch>
            <a:fillRect/>
          </a:stretch>
        </p:blipFill>
        <p:spPr bwMode="auto">
          <a:xfrm>
            <a:off x="976311" y="1303689"/>
            <a:ext cx="2323481" cy="2555203"/>
          </a:xfrm>
          <a:prstGeom prst="rect">
            <a:avLst/>
          </a:prstGeom>
          <a:noFill/>
          <a:ln w="9525">
            <a:noFill/>
            <a:miter lim="800000"/>
            <a:headEnd/>
            <a:tailEnd/>
          </a:ln>
        </p:spPr>
      </p:pic>
      <p:sp>
        <p:nvSpPr>
          <p:cNvPr id="8" name="TextBox 7"/>
          <p:cNvSpPr txBox="1"/>
          <p:nvPr/>
        </p:nvSpPr>
        <p:spPr>
          <a:xfrm>
            <a:off x="1126437" y="927661"/>
            <a:ext cx="2133600" cy="523220"/>
          </a:xfrm>
          <a:prstGeom prst="rect">
            <a:avLst/>
          </a:prstGeom>
          <a:noFill/>
        </p:spPr>
        <p:txBody>
          <a:bodyPr wrap="square" rtlCol="0">
            <a:spAutoFit/>
          </a:bodyPr>
          <a:lstStyle/>
          <a:p>
            <a:pPr algn="ctr"/>
            <a:r>
              <a:rPr lang="en-US" sz="2800" dirty="0" smtClean="0"/>
              <a:t>[</a:t>
            </a:r>
            <a:r>
              <a:rPr lang="en-US" sz="2800" dirty="0" err="1" smtClean="0"/>
              <a:t>MnCl</a:t>
            </a:r>
            <a:r>
              <a:rPr lang="en-US" sz="2800" dirty="0" smtClean="0"/>
              <a:t>(CO)</a:t>
            </a:r>
            <a:r>
              <a:rPr lang="en-US" sz="2800" baseline="-25000" dirty="0" smtClean="0"/>
              <a:t>5</a:t>
            </a:r>
            <a:r>
              <a:rPr lang="en-US" sz="2800" dirty="0" smtClean="0"/>
              <a:t>]</a:t>
            </a:r>
            <a:endParaRPr lang="en-US" sz="2800" dirty="0"/>
          </a:p>
        </p:txBody>
      </p:sp>
      <p:pic>
        <p:nvPicPr>
          <p:cNvPr id="55300" name="Picture 4" descr="http://cache.graphicslib.viator.com/graphicslib/thumbs360x240/3588/SITours/skip-the-line-eiffel-tower-ticket-in-paris-in-paris-128359.jpg"/>
          <p:cNvPicPr>
            <a:picLocks noChangeAspect="1" noChangeArrowheads="1"/>
          </p:cNvPicPr>
          <p:nvPr/>
        </p:nvPicPr>
        <p:blipFill>
          <a:blip r:embed="rId3" cstate="print"/>
          <a:srcRect/>
          <a:stretch>
            <a:fillRect/>
          </a:stretch>
        </p:blipFill>
        <p:spPr bwMode="auto">
          <a:xfrm>
            <a:off x="5204641" y="1526978"/>
            <a:ext cx="3263489" cy="2175660"/>
          </a:xfrm>
          <a:prstGeom prst="rect">
            <a:avLst/>
          </a:prstGeom>
          <a:noFill/>
        </p:spPr>
      </p:pic>
      <p:sp>
        <p:nvSpPr>
          <p:cNvPr id="10" name="TextBox 9"/>
          <p:cNvSpPr txBox="1"/>
          <p:nvPr/>
        </p:nvSpPr>
        <p:spPr>
          <a:xfrm>
            <a:off x="5771319" y="990296"/>
            <a:ext cx="2133600" cy="523220"/>
          </a:xfrm>
          <a:prstGeom prst="rect">
            <a:avLst/>
          </a:prstGeom>
          <a:noFill/>
        </p:spPr>
        <p:txBody>
          <a:bodyPr wrap="square" rtlCol="0">
            <a:spAutoFit/>
          </a:bodyPr>
          <a:lstStyle/>
          <a:p>
            <a:pPr algn="ctr"/>
            <a:r>
              <a:rPr lang="en-US" sz="2800" dirty="0" smtClean="0"/>
              <a:t>Eiffel Tower</a:t>
            </a:r>
            <a:endParaRPr lang="en-US" sz="2800" dirty="0"/>
          </a:p>
        </p:txBody>
      </p:sp>
      <p:sp>
        <p:nvSpPr>
          <p:cNvPr id="11" name="TextBox 10"/>
          <p:cNvSpPr txBox="1"/>
          <p:nvPr/>
        </p:nvSpPr>
        <p:spPr>
          <a:xfrm>
            <a:off x="3829876" y="2199874"/>
            <a:ext cx="1364966" cy="707886"/>
          </a:xfrm>
          <a:prstGeom prst="rect">
            <a:avLst/>
          </a:prstGeom>
          <a:noFill/>
        </p:spPr>
        <p:txBody>
          <a:bodyPr wrap="square" rtlCol="0">
            <a:spAutoFit/>
          </a:bodyPr>
          <a:lstStyle/>
          <a:p>
            <a:pPr algn="ctr"/>
            <a:r>
              <a:rPr lang="en-US" sz="4000" dirty="0" smtClean="0"/>
              <a:t>C</a:t>
            </a:r>
            <a:r>
              <a:rPr lang="en-US" sz="4000" baseline="-25000" dirty="0" smtClean="0"/>
              <a:t>4v</a:t>
            </a:r>
            <a:endParaRPr lang="en-US" sz="4000" baseline="-25000" dirty="0"/>
          </a:p>
        </p:txBody>
      </p:sp>
      <p:pic>
        <p:nvPicPr>
          <p:cNvPr id="55301" name="Picture 5"/>
          <p:cNvPicPr>
            <a:picLocks noChangeAspect="1" noChangeArrowheads="1"/>
          </p:cNvPicPr>
          <p:nvPr/>
        </p:nvPicPr>
        <p:blipFill>
          <a:blip r:embed="rId4" cstate="print"/>
          <a:srcRect/>
          <a:stretch>
            <a:fillRect/>
          </a:stretch>
        </p:blipFill>
        <p:spPr bwMode="auto">
          <a:xfrm>
            <a:off x="4930844" y="4207773"/>
            <a:ext cx="3905735" cy="2060506"/>
          </a:xfrm>
          <a:prstGeom prst="rect">
            <a:avLst/>
          </a:prstGeom>
          <a:noFill/>
          <a:ln w="9525">
            <a:noFill/>
            <a:miter lim="800000"/>
            <a:headEnd/>
            <a:tailEnd/>
          </a:ln>
        </p:spPr>
      </p:pic>
      <p:sp>
        <p:nvSpPr>
          <p:cNvPr id="13" name="TextBox 12"/>
          <p:cNvSpPr txBox="1"/>
          <p:nvPr/>
        </p:nvSpPr>
        <p:spPr>
          <a:xfrm>
            <a:off x="907778" y="4684648"/>
            <a:ext cx="722237" cy="461665"/>
          </a:xfrm>
          <a:prstGeom prst="rect">
            <a:avLst/>
          </a:prstGeom>
          <a:noFill/>
        </p:spPr>
        <p:txBody>
          <a:bodyPr wrap="square" rtlCol="0">
            <a:spAutoFit/>
          </a:bodyPr>
          <a:lstStyle/>
          <a:p>
            <a:pPr algn="ctr"/>
            <a:r>
              <a:rPr lang="en-US" sz="2400" dirty="0" smtClean="0"/>
              <a:t>C</a:t>
            </a:r>
            <a:r>
              <a:rPr lang="en-US" sz="2400" baseline="-25000" dirty="0" smtClean="0"/>
              <a:t>4</a:t>
            </a:r>
            <a:endParaRPr lang="en-US" sz="2400" baseline="-25000" dirty="0"/>
          </a:p>
        </p:txBody>
      </p:sp>
      <p:sp>
        <p:nvSpPr>
          <p:cNvPr id="14" name="TextBox 13"/>
          <p:cNvSpPr txBox="1"/>
          <p:nvPr/>
        </p:nvSpPr>
        <p:spPr>
          <a:xfrm>
            <a:off x="775261" y="4220822"/>
            <a:ext cx="2716695" cy="461665"/>
          </a:xfrm>
          <a:prstGeom prst="rect">
            <a:avLst/>
          </a:prstGeom>
          <a:noFill/>
        </p:spPr>
        <p:txBody>
          <a:bodyPr wrap="square" rtlCol="0">
            <a:spAutoFit/>
          </a:bodyPr>
          <a:lstStyle/>
          <a:p>
            <a:pPr algn="ctr"/>
            <a:r>
              <a:rPr lang="en-US" sz="2400" u="sng" dirty="0" smtClean="0"/>
              <a:t>Operations</a:t>
            </a:r>
            <a:endParaRPr lang="en-US" sz="2400" u="sng" dirty="0"/>
          </a:p>
        </p:txBody>
      </p:sp>
      <p:sp>
        <p:nvSpPr>
          <p:cNvPr id="15" name="TextBox 14"/>
          <p:cNvSpPr txBox="1"/>
          <p:nvPr/>
        </p:nvSpPr>
        <p:spPr>
          <a:xfrm>
            <a:off x="2289317" y="4731032"/>
            <a:ext cx="722237" cy="461665"/>
          </a:xfrm>
          <a:prstGeom prst="rect">
            <a:avLst/>
          </a:prstGeom>
          <a:noFill/>
        </p:spPr>
        <p:txBody>
          <a:bodyPr wrap="square" rtlCol="0">
            <a:spAutoFit/>
          </a:bodyPr>
          <a:lstStyle/>
          <a:p>
            <a:pPr algn="ctr"/>
            <a:r>
              <a:rPr lang="en-US" sz="2400" dirty="0" smtClean="0"/>
              <a:t>C</a:t>
            </a:r>
            <a:r>
              <a:rPr lang="en-US" sz="2400" baseline="-25000" dirty="0" smtClean="0"/>
              <a:t>2</a:t>
            </a:r>
            <a:endParaRPr lang="en-US" sz="2400" baseline="-25000" dirty="0"/>
          </a:p>
        </p:txBody>
      </p:sp>
      <p:sp>
        <p:nvSpPr>
          <p:cNvPr id="16" name="TextBox 15"/>
          <p:cNvSpPr txBox="1"/>
          <p:nvPr/>
        </p:nvSpPr>
        <p:spPr>
          <a:xfrm>
            <a:off x="1057697" y="5625558"/>
            <a:ext cx="722237" cy="461665"/>
          </a:xfrm>
          <a:prstGeom prst="rect">
            <a:avLst/>
          </a:prstGeom>
          <a:noFill/>
        </p:spPr>
        <p:txBody>
          <a:bodyPr wrap="square" rtlCol="0">
            <a:spAutoFit/>
          </a:bodyPr>
          <a:lstStyle/>
          <a:p>
            <a:pPr algn="ctr"/>
            <a:r>
              <a:rPr lang="en-US" sz="2400" dirty="0" smtClean="0">
                <a:latin typeface="Symbol" pitchFamily="18" charset="2"/>
              </a:rPr>
              <a:t>s</a:t>
            </a:r>
            <a:r>
              <a:rPr lang="en-US" sz="2400" baseline="-25000" dirty="0" smtClean="0"/>
              <a:t>v1</a:t>
            </a:r>
            <a:endParaRPr lang="en-US" sz="2400" baseline="-25000" dirty="0"/>
          </a:p>
        </p:txBody>
      </p:sp>
      <p:sp>
        <p:nvSpPr>
          <p:cNvPr id="17" name="TextBox 16"/>
          <p:cNvSpPr txBox="1"/>
          <p:nvPr/>
        </p:nvSpPr>
        <p:spPr>
          <a:xfrm>
            <a:off x="424076" y="5234614"/>
            <a:ext cx="722237" cy="461665"/>
          </a:xfrm>
          <a:prstGeom prst="rect">
            <a:avLst/>
          </a:prstGeom>
          <a:noFill/>
        </p:spPr>
        <p:txBody>
          <a:bodyPr wrap="square" rtlCol="0">
            <a:spAutoFit/>
          </a:bodyPr>
          <a:lstStyle/>
          <a:p>
            <a:pPr algn="ctr"/>
            <a:r>
              <a:rPr lang="en-US" sz="2400" dirty="0" smtClean="0"/>
              <a:t>C</a:t>
            </a:r>
            <a:r>
              <a:rPr lang="en-US" sz="2400" baseline="-25000" dirty="0" smtClean="0"/>
              <a:t>4</a:t>
            </a:r>
            <a:r>
              <a:rPr lang="en-US" sz="2400" baseline="30000" dirty="0" smtClean="0"/>
              <a:t>-</a:t>
            </a:r>
            <a:endParaRPr lang="en-US" sz="2400" baseline="-25000" dirty="0"/>
          </a:p>
        </p:txBody>
      </p:sp>
      <p:sp>
        <p:nvSpPr>
          <p:cNvPr id="18" name="TextBox 17"/>
          <p:cNvSpPr txBox="1"/>
          <p:nvPr/>
        </p:nvSpPr>
        <p:spPr>
          <a:xfrm>
            <a:off x="1617595" y="5181606"/>
            <a:ext cx="722237" cy="461665"/>
          </a:xfrm>
          <a:prstGeom prst="rect">
            <a:avLst/>
          </a:prstGeom>
          <a:noFill/>
        </p:spPr>
        <p:txBody>
          <a:bodyPr wrap="square" rtlCol="0">
            <a:spAutoFit/>
          </a:bodyPr>
          <a:lstStyle/>
          <a:p>
            <a:pPr algn="ctr"/>
            <a:r>
              <a:rPr lang="en-US" sz="2400" dirty="0" smtClean="0">
                <a:latin typeface="Symbol" pitchFamily="18" charset="2"/>
              </a:rPr>
              <a:t>s</a:t>
            </a:r>
            <a:r>
              <a:rPr lang="en-US" sz="2400" baseline="-25000" dirty="0" smtClean="0"/>
              <a:t>v2</a:t>
            </a:r>
            <a:endParaRPr lang="en-US" sz="2400" baseline="-25000" dirty="0"/>
          </a:p>
        </p:txBody>
      </p:sp>
      <p:sp>
        <p:nvSpPr>
          <p:cNvPr id="19" name="TextBox 18"/>
          <p:cNvSpPr txBox="1"/>
          <p:nvPr/>
        </p:nvSpPr>
        <p:spPr>
          <a:xfrm>
            <a:off x="2422664" y="5612304"/>
            <a:ext cx="722237" cy="461665"/>
          </a:xfrm>
          <a:prstGeom prst="rect">
            <a:avLst/>
          </a:prstGeom>
          <a:noFill/>
        </p:spPr>
        <p:txBody>
          <a:bodyPr wrap="square" rtlCol="0">
            <a:spAutoFit/>
          </a:bodyPr>
          <a:lstStyle/>
          <a:p>
            <a:pPr algn="ctr"/>
            <a:r>
              <a:rPr lang="en-US" sz="2400" dirty="0" smtClean="0">
                <a:latin typeface="Symbol" pitchFamily="18" charset="2"/>
              </a:rPr>
              <a:t>s</a:t>
            </a:r>
            <a:r>
              <a:rPr lang="en-US" sz="2400" baseline="-25000" dirty="0" smtClean="0"/>
              <a:t>d1</a:t>
            </a:r>
            <a:endParaRPr lang="en-US" sz="2400" baseline="-25000" dirty="0"/>
          </a:p>
        </p:txBody>
      </p:sp>
      <p:sp>
        <p:nvSpPr>
          <p:cNvPr id="20" name="TextBox 19"/>
          <p:cNvSpPr txBox="1"/>
          <p:nvPr/>
        </p:nvSpPr>
        <p:spPr>
          <a:xfrm>
            <a:off x="2932871" y="5221361"/>
            <a:ext cx="722237" cy="461665"/>
          </a:xfrm>
          <a:prstGeom prst="rect">
            <a:avLst/>
          </a:prstGeom>
          <a:noFill/>
        </p:spPr>
        <p:txBody>
          <a:bodyPr wrap="square" rtlCol="0">
            <a:spAutoFit/>
          </a:bodyPr>
          <a:lstStyle/>
          <a:p>
            <a:pPr algn="ctr"/>
            <a:r>
              <a:rPr lang="en-US" sz="2400" dirty="0" smtClean="0">
                <a:latin typeface="Symbol" pitchFamily="18" charset="2"/>
              </a:rPr>
              <a:t>s</a:t>
            </a:r>
            <a:r>
              <a:rPr lang="en-US" sz="2400" baseline="-25000" dirty="0" smtClean="0"/>
              <a:t>d2</a:t>
            </a:r>
            <a:endParaRPr lang="en-US" sz="2400" baseline="-25000" dirty="0"/>
          </a:p>
        </p:txBody>
      </p:sp>
      <p:sp>
        <p:nvSpPr>
          <p:cNvPr id="21" name="Slide Number Placeholder 20"/>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452" y="1123128"/>
            <a:ext cx="6208643" cy="4760837"/>
          </a:xfrm>
        </p:spPr>
        <p:txBody>
          <a:bodyPr>
            <a:normAutofit/>
          </a:bodyPr>
          <a:lstStyle/>
          <a:p>
            <a:r>
              <a:rPr lang="en-US" dirty="0" smtClean="0"/>
              <a:t>Subgroups</a:t>
            </a:r>
          </a:p>
          <a:p>
            <a:r>
              <a:rPr lang="en-US" dirty="0" smtClean="0"/>
              <a:t>Representations</a:t>
            </a:r>
          </a:p>
          <a:p>
            <a:pPr lvl="1"/>
            <a:r>
              <a:rPr lang="en-US" dirty="0" smtClean="0"/>
              <a:t>Reducible</a:t>
            </a:r>
          </a:p>
          <a:p>
            <a:pPr lvl="1"/>
            <a:r>
              <a:rPr lang="en-US" dirty="0" smtClean="0"/>
              <a:t>Irreducible</a:t>
            </a:r>
          </a:p>
          <a:p>
            <a:r>
              <a:rPr lang="en-US" dirty="0" smtClean="0"/>
              <a:t>Basis Functions</a:t>
            </a:r>
          </a:p>
          <a:p>
            <a:r>
              <a:rPr lang="en-US" dirty="0" smtClean="0"/>
              <a:t>Similarity Transformations</a:t>
            </a:r>
          </a:p>
          <a:p>
            <a:pPr lvl="1"/>
            <a:r>
              <a:rPr lang="en-US" dirty="0" smtClean="0"/>
              <a:t>Conjugates</a:t>
            </a:r>
          </a:p>
          <a:p>
            <a:pPr lvl="1"/>
            <a:r>
              <a:rPr lang="en-US" dirty="0" smtClean="0"/>
              <a:t>Classes</a:t>
            </a:r>
          </a:p>
        </p:txBody>
      </p:sp>
      <p:sp>
        <p:nvSpPr>
          <p:cNvPr id="4" name="Title 1"/>
          <p:cNvSpPr>
            <a:spLocks noGrp="1"/>
          </p:cNvSpPr>
          <p:nvPr>
            <p:ph type="title"/>
          </p:nvPr>
        </p:nvSpPr>
        <p:spPr>
          <a:xfrm>
            <a:off x="439094" y="3048"/>
            <a:ext cx="8229600" cy="1143000"/>
          </a:xfrm>
        </p:spPr>
        <p:txBody>
          <a:bodyPr>
            <a:normAutofit/>
          </a:bodyPr>
          <a:lstStyle/>
          <a:p>
            <a:r>
              <a:rPr lang="en-US" sz="4000" u="sng" dirty="0" smtClean="0"/>
              <a:t>Additional Rules/Definitions</a:t>
            </a:r>
            <a:endParaRPr lang="en-US" sz="4000" u="sng" dirty="0"/>
          </a:p>
        </p:txBody>
      </p:sp>
      <p:pic>
        <p:nvPicPr>
          <p:cNvPr id="84994" name="Picture 2" descr="http://people.emich.edu/dadams18/classpage/smiley%20face%20symmetry.png"/>
          <p:cNvPicPr>
            <a:picLocks noChangeAspect="1" noChangeArrowheads="1"/>
          </p:cNvPicPr>
          <p:nvPr/>
        </p:nvPicPr>
        <p:blipFill>
          <a:blip r:embed="rId2" cstate="print"/>
          <a:srcRect/>
          <a:stretch>
            <a:fillRect/>
          </a:stretch>
        </p:blipFill>
        <p:spPr bwMode="auto">
          <a:xfrm>
            <a:off x="5708236" y="1272414"/>
            <a:ext cx="3104460" cy="3104461"/>
          </a:xfrm>
          <a:prstGeom prst="rect">
            <a:avLst/>
          </a:prstGeom>
          <a:noFill/>
        </p:spPr>
      </p:pic>
      <p:sp>
        <p:nvSpPr>
          <p:cNvPr id="5" name="Oval 4"/>
          <p:cNvSpPr/>
          <p:nvPr/>
        </p:nvSpPr>
        <p:spPr>
          <a:xfrm>
            <a:off x="760398" y="1078030"/>
            <a:ext cx="2030929" cy="702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Subgroups</a:t>
            </a:r>
            <a:endParaRPr lang="en-US" sz="4000" u="sng" dirty="0"/>
          </a:p>
        </p:txBody>
      </p:sp>
      <p:sp>
        <p:nvSpPr>
          <p:cNvPr id="5" name="Rectangle 4"/>
          <p:cNvSpPr/>
          <p:nvPr/>
        </p:nvSpPr>
        <p:spPr>
          <a:xfrm>
            <a:off x="753946" y="962246"/>
            <a:ext cx="7604440" cy="2246769"/>
          </a:xfrm>
          <a:prstGeom prst="rect">
            <a:avLst/>
          </a:prstGeom>
        </p:spPr>
        <p:txBody>
          <a:bodyPr wrap="square">
            <a:spAutoFit/>
          </a:bodyPr>
          <a:lstStyle/>
          <a:p>
            <a:pPr>
              <a:spcAft>
                <a:spcPts val="1200"/>
              </a:spcAft>
            </a:pPr>
            <a:r>
              <a:rPr lang="en-US" sz="2400" dirty="0" smtClean="0"/>
              <a:t>A </a:t>
            </a:r>
            <a:r>
              <a:rPr lang="en-US" sz="2400" b="1" dirty="0" smtClean="0"/>
              <a:t>subgroup</a:t>
            </a:r>
            <a:r>
              <a:rPr lang="en-US" sz="2400" dirty="0" smtClean="0"/>
              <a:t> is a smaller group within a group that still possesses the four fundamental properties of a group. </a:t>
            </a:r>
          </a:p>
          <a:p>
            <a:pPr marL="231775">
              <a:spcAft>
                <a:spcPts val="1200"/>
              </a:spcAft>
            </a:pPr>
            <a:r>
              <a:rPr lang="en-US" sz="2400" dirty="0" smtClean="0"/>
              <a:t>-The identity operation, E, is always a subgroup by itself.</a:t>
            </a:r>
          </a:p>
          <a:p>
            <a:pPr marL="231775"/>
            <a:r>
              <a:rPr lang="en-US" sz="2400" dirty="0" smtClean="0"/>
              <a:t>-The ratio of the order of the group (g) to the order of the subgroup (s) is an integer. </a:t>
            </a:r>
            <a:endParaRPr lang="en-US" sz="2400" dirty="0"/>
          </a:p>
        </p:txBody>
      </p:sp>
      <p:pic>
        <p:nvPicPr>
          <p:cNvPr id="121858" name="Picture 2"/>
          <p:cNvPicPr>
            <a:picLocks noChangeAspect="1" noChangeArrowheads="1"/>
          </p:cNvPicPr>
          <p:nvPr/>
        </p:nvPicPr>
        <p:blipFill>
          <a:blip r:embed="rId2" cstate="print"/>
          <a:srcRect/>
          <a:stretch>
            <a:fillRect/>
          </a:stretch>
        </p:blipFill>
        <p:spPr bwMode="auto">
          <a:xfrm>
            <a:off x="920634" y="3935061"/>
            <a:ext cx="2687217" cy="2527652"/>
          </a:xfrm>
          <a:prstGeom prst="rect">
            <a:avLst/>
          </a:prstGeom>
          <a:noFill/>
          <a:ln w="9525">
            <a:noFill/>
            <a:miter lim="800000"/>
            <a:headEnd/>
            <a:tailEnd/>
          </a:ln>
        </p:spPr>
      </p:pic>
      <p:sp>
        <p:nvSpPr>
          <p:cNvPr id="18" name="Rectangle 17"/>
          <p:cNvSpPr/>
          <p:nvPr/>
        </p:nvSpPr>
        <p:spPr>
          <a:xfrm>
            <a:off x="5651618" y="5067120"/>
            <a:ext cx="1354923" cy="369332"/>
          </a:xfrm>
          <a:prstGeom prst="rect">
            <a:avLst/>
          </a:prstGeom>
          <a:ln>
            <a:noFill/>
          </a:ln>
        </p:spPr>
        <p:txBody>
          <a:bodyPr wrap="none">
            <a:spAutoFit/>
          </a:bodyPr>
          <a:lstStyle/>
          <a:p>
            <a:r>
              <a:rPr lang="sv-SE" dirty="0" smtClean="0">
                <a:solidFill>
                  <a:srgbClr val="008000"/>
                </a:solidFill>
              </a:rPr>
              <a:t>order (h) = 6</a:t>
            </a:r>
            <a:endParaRPr lang="en-US" b="1" dirty="0">
              <a:solidFill>
                <a:srgbClr val="008000"/>
              </a:solidFill>
            </a:endParaRPr>
          </a:p>
        </p:txBody>
      </p:sp>
      <p:sp>
        <p:nvSpPr>
          <p:cNvPr id="23" name="Rectangle 22"/>
          <p:cNvSpPr/>
          <p:nvPr/>
        </p:nvSpPr>
        <p:spPr>
          <a:xfrm>
            <a:off x="3541754" y="3128423"/>
            <a:ext cx="2012730" cy="523220"/>
          </a:xfrm>
          <a:prstGeom prst="rect">
            <a:avLst/>
          </a:prstGeom>
        </p:spPr>
        <p:txBody>
          <a:bodyPr wrap="none">
            <a:spAutoFit/>
          </a:bodyPr>
          <a:lstStyle/>
          <a:p>
            <a:r>
              <a:rPr lang="en-US" sz="2800" dirty="0" smtClean="0"/>
              <a:t>g/s = integer</a:t>
            </a:r>
            <a:endParaRPr lang="en-US" sz="2800" dirty="0"/>
          </a:p>
        </p:txBody>
      </p:sp>
      <p:sp>
        <p:nvSpPr>
          <p:cNvPr id="24" name="Rectangle 23"/>
          <p:cNvSpPr/>
          <p:nvPr/>
        </p:nvSpPr>
        <p:spPr>
          <a:xfrm>
            <a:off x="4116871" y="4150577"/>
            <a:ext cx="3983937" cy="400110"/>
          </a:xfrm>
          <a:prstGeom prst="rect">
            <a:avLst/>
          </a:prstGeom>
          <a:ln>
            <a:noFill/>
          </a:ln>
        </p:spPr>
        <p:txBody>
          <a:bodyPr wrap="square">
            <a:spAutoFit/>
          </a:bodyPr>
          <a:lstStyle/>
          <a:p>
            <a:r>
              <a:rPr lang="sv-SE" sz="2000" dirty="0" smtClean="0">
                <a:solidFill>
                  <a:srgbClr val="008000"/>
                </a:solidFill>
              </a:rPr>
              <a:t>Order (h) = # of elements in a group.</a:t>
            </a:r>
            <a:endParaRPr lang="en-US" sz="2000" b="1" dirty="0">
              <a:solidFill>
                <a:srgbClr val="008000"/>
              </a:solidFill>
            </a:endParaRPr>
          </a:p>
        </p:txBody>
      </p:sp>
      <p:sp>
        <p:nvSpPr>
          <p:cNvPr id="25" name="Rectangle 24"/>
          <p:cNvSpPr/>
          <p:nvPr/>
        </p:nvSpPr>
        <p:spPr>
          <a:xfrm>
            <a:off x="5428368" y="4573431"/>
            <a:ext cx="2350470" cy="461665"/>
          </a:xfrm>
          <a:prstGeom prst="rect">
            <a:avLst/>
          </a:prstGeom>
          <a:ln>
            <a:noFill/>
          </a:ln>
        </p:spPr>
        <p:txBody>
          <a:bodyPr wrap="square">
            <a:spAutoFit/>
          </a:bodyPr>
          <a:lstStyle/>
          <a:p>
            <a:r>
              <a:rPr lang="sv-SE" sz="2400" dirty="0" smtClean="0">
                <a:solidFill>
                  <a:srgbClr val="008000"/>
                </a:solidFill>
              </a:rPr>
              <a:t>E, A, B, C, D, F</a:t>
            </a:r>
            <a:endParaRPr lang="en-US" sz="2400" b="1" dirty="0">
              <a:solidFill>
                <a:srgbClr val="008000"/>
              </a:solidFill>
            </a:endParaRPr>
          </a:p>
        </p:txBody>
      </p:sp>
      <p:sp>
        <p:nvSpPr>
          <p:cNvPr id="26" name="Rectangle 25"/>
          <p:cNvSpPr/>
          <p:nvPr/>
        </p:nvSpPr>
        <p:spPr>
          <a:xfrm>
            <a:off x="3981333" y="5541491"/>
            <a:ext cx="4779514" cy="461665"/>
          </a:xfrm>
          <a:prstGeom prst="rect">
            <a:avLst/>
          </a:prstGeom>
          <a:ln>
            <a:noFill/>
          </a:ln>
        </p:spPr>
        <p:txBody>
          <a:bodyPr wrap="none">
            <a:spAutoFit/>
          </a:bodyPr>
          <a:lstStyle/>
          <a:p>
            <a:r>
              <a:rPr lang="sv-SE" sz="2400" dirty="0" smtClean="0">
                <a:solidFill>
                  <a:srgbClr val="008000"/>
                </a:solidFill>
              </a:rPr>
              <a:t>Subgroup order can be 3, 2 and/or 1.</a:t>
            </a:r>
            <a:endParaRPr lang="en-US" sz="2400" b="1" dirty="0">
              <a:solidFill>
                <a:srgbClr val="008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Subgroups</a:t>
            </a:r>
            <a:endParaRPr lang="en-US" sz="4000" u="sng" dirty="0"/>
          </a:p>
        </p:txBody>
      </p:sp>
      <p:pic>
        <p:nvPicPr>
          <p:cNvPr id="121858" name="Picture 2"/>
          <p:cNvPicPr>
            <a:picLocks noChangeAspect="1" noChangeArrowheads="1"/>
          </p:cNvPicPr>
          <p:nvPr/>
        </p:nvPicPr>
        <p:blipFill>
          <a:blip r:embed="rId2" cstate="print"/>
          <a:srcRect/>
          <a:stretch>
            <a:fillRect/>
          </a:stretch>
        </p:blipFill>
        <p:spPr bwMode="auto">
          <a:xfrm>
            <a:off x="778967" y="1436560"/>
            <a:ext cx="2687217" cy="2527652"/>
          </a:xfrm>
          <a:prstGeom prst="rect">
            <a:avLst/>
          </a:prstGeom>
          <a:noFill/>
          <a:ln w="9525">
            <a:noFill/>
            <a:miter lim="800000"/>
            <a:headEnd/>
            <a:tailEnd/>
          </a:ln>
        </p:spPr>
      </p:pic>
      <p:sp>
        <p:nvSpPr>
          <p:cNvPr id="24" name="Rectangle 23"/>
          <p:cNvSpPr/>
          <p:nvPr/>
        </p:nvSpPr>
        <p:spPr>
          <a:xfrm>
            <a:off x="1438067" y="1008129"/>
            <a:ext cx="1652864" cy="400110"/>
          </a:xfrm>
          <a:prstGeom prst="rect">
            <a:avLst/>
          </a:prstGeom>
          <a:ln>
            <a:noFill/>
          </a:ln>
        </p:spPr>
        <p:txBody>
          <a:bodyPr wrap="square">
            <a:spAutoFit/>
          </a:bodyPr>
          <a:lstStyle/>
          <a:p>
            <a:r>
              <a:rPr lang="sv-SE" sz="2000" dirty="0" smtClean="0">
                <a:solidFill>
                  <a:srgbClr val="008000"/>
                </a:solidFill>
              </a:rPr>
              <a:t>Order (h) = 6 </a:t>
            </a:r>
          </a:p>
        </p:txBody>
      </p:sp>
      <p:sp>
        <p:nvSpPr>
          <p:cNvPr id="26" name="Rectangle 25"/>
          <p:cNvSpPr/>
          <p:nvPr/>
        </p:nvSpPr>
        <p:spPr>
          <a:xfrm>
            <a:off x="167427" y="3983148"/>
            <a:ext cx="4214744" cy="369332"/>
          </a:xfrm>
          <a:prstGeom prst="rect">
            <a:avLst/>
          </a:prstGeom>
          <a:ln>
            <a:noFill/>
          </a:ln>
        </p:spPr>
        <p:txBody>
          <a:bodyPr wrap="none">
            <a:spAutoFit/>
          </a:bodyPr>
          <a:lstStyle/>
          <a:p>
            <a:r>
              <a:rPr lang="sv-SE" dirty="0" smtClean="0">
                <a:solidFill>
                  <a:srgbClr val="008000"/>
                </a:solidFill>
              </a:rPr>
              <a:t>Subgroup order can be order 3, 2 and/or 1.</a:t>
            </a:r>
            <a:endParaRPr lang="en-US" b="1" dirty="0">
              <a:solidFill>
                <a:srgbClr val="008000"/>
              </a:solidFill>
            </a:endParaRPr>
          </a:p>
        </p:txBody>
      </p:sp>
      <p:pic>
        <p:nvPicPr>
          <p:cNvPr id="10" name="Picture 3"/>
          <p:cNvPicPr>
            <a:picLocks noChangeAspect="1" noChangeArrowheads="1"/>
          </p:cNvPicPr>
          <p:nvPr/>
        </p:nvPicPr>
        <p:blipFill>
          <a:blip r:embed="rId3" cstate="print"/>
          <a:srcRect/>
          <a:stretch>
            <a:fillRect/>
          </a:stretch>
        </p:blipFill>
        <p:spPr bwMode="auto">
          <a:xfrm>
            <a:off x="1356372" y="5015048"/>
            <a:ext cx="772479" cy="664535"/>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837127" y="4652290"/>
            <a:ext cx="1200284" cy="1059488"/>
          </a:xfrm>
          <a:prstGeom prst="rect">
            <a:avLst/>
          </a:prstGeom>
          <a:noFill/>
          <a:ln w="9525">
            <a:noFill/>
            <a:miter lim="800000"/>
            <a:headEnd/>
            <a:tailEnd/>
          </a:ln>
        </p:spPr>
      </p:pic>
      <p:sp>
        <p:nvSpPr>
          <p:cNvPr id="12" name="Rectangle 11"/>
          <p:cNvSpPr/>
          <p:nvPr/>
        </p:nvSpPr>
        <p:spPr>
          <a:xfrm>
            <a:off x="1090347" y="5690178"/>
            <a:ext cx="1354923" cy="369332"/>
          </a:xfrm>
          <a:prstGeom prst="rect">
            <a:avLst/>
          </a:prstGeom>
          <a:ln>
            <a:noFill/>
          </a:ln>
        </p:spPr>
        <p:txBody>
          <a:bodyPr wrap="none">
            <a:spAutoFit/>
          </a:bodyPr>
          <a:lstStyle/>
          <a:p>
            <a:r>
              <a:rPr lang="sv-SE" dirty="0" smtClean="0">
                <a:solidFill>
                  <a:srgbClr val="008000"/>
                </a:solidFill>
              </a:rPr>
              <a:t>order (h) = 1</a:t>
            </a:r>
            <a:endParaRPr lang="en-US" b="1" dirty="0">
              <a:solidFill>
                <a:srgbClr val="008000"/>
              </a:solidFill>
            </a:endParaRPr>
          </a:p>
        </p:txBody>
      </p:sp>
      <p:sp>
        <p:nvSpPr>
          <p:cNvPr id="13" name="Rectangle 12"/>
          <p:cNvSpPr/>
          <p:nvPr/>
        </p:nvSpPr>
        <p:spPr>
          <a:xfrm>
            <a:off x="3768780" y="5703055"/>
            <a:ext cx="1354923" cy="369332"/>
          </a:xfrm>
          <a:prstGeom prst="rect">
            <a:avLst/>
          </a:prstGeom>
          <a:ln>
            <a:noFill/>
          </a:ln>
        </p:spPr>
        <p:txBody>
          <a:bodyPr wrap="none">
            <a:spAutoFit/>
          </a:bodyPr>
          <a:lstStyle/>
          <a:p>
            <a:r>
              <a:rPr lang="sv-SE" dirty="0" smtClean="0">
                <a:solidFill>
                  <a:srgbClr val="008000"/>
                </a:solidFill>
              </a:rPr>
              <a:t>order (h) = 2</a:t>
            </a:r>
            <a:endParaRPr lang="en-US" b="1" dirty="0">
              <a:solidFill>
                <a:srgbClr val="008000"/>
              </a:solidFill>
            </a:endParaRPr>
          </a:p>
        </p:txBody>
      </p:sp>
      <p:sp>
        <p:nvSpPr>
          <p:cNvPr id="14" name="Rectangle 13"/>
          <p:cNvSpPr/>
          <p:nvPr/>
        </p:nvSpPr>
        <p:spPr>
          <a:xfrm>
            <a:off x="828540" y="1490734"/>
            <a:ext cx="797633" cy="724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6393" y="1488587"/>
            <a:ext cx="1131196" cy="104855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4245" y="1483958"/>
            <a:ext cx="1493952" cy="140091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4560888" y="1313573"/>
            <a:ext cx="4911526" cy="2498573"/>
          </a:xfrm>
        </p:spPr>
        <p:txBody>
          <a:bodyPr>
            <a:normAutofit fontScale="92500" lnSpcReduction="10000"/>
          </a:bodyPr>
          <a:lstStyle/>
          <a:p>
            <a:pPr marL="231775" indent="-231775">
              <a:spcAft>
                <a:spcPts val="1200"/>
              </a:spcAft>
              <a:buNone/>
            </a:pPr>
            <a:r>
              <a:rPr lang="en-US" sz="2000" u="sng" dirty="0" smtClean="0"/>
              <a:t>The Rules:</a:t>
            </a:r>
          </a:p>
          <a:p>
            <a:pPr marL="231775" indent="-231775">
              <a:spcAft>
                <a:spcPts val="1200"/>
              </a:spcAft>
              <a:buFont typeface="+mj-lt"/>
              <a:buAutoNum type="arabicParenR"/>
            </a:pPr>
            <a:r>
              <a:rPr lang="en-US" sz="2000" dirty="0" smtClean="0"/>
              <a:t>The product of any two elements of the group is itself an element of the group. </a:t>
            </a:r>
          </a:p>
          <a:p>
            <a:pPr marL="231775" indent="-231775">
              <a:spcAft>
                <a:spcPts val="1200"/>
              </a:spcAft>
              <a:buFont typeface="+mj-lt"/>
              <a:buAutoNum type="arabicParenR"/>
            </a:pPr>
            <a:r>
              <a:rPr lang="en-US" sz="2000" dirty="0" smtClean="0"/>
              <a:t>The associative law is valid.</a:t>
            </a:r>
          </a:p>
          <a:p>
            <a:pPr marL="231775" indent="-231775">
              <a:spcAft>
                <a:spcPts val="1200"/>
              </a:spcAft>
              <a:buFont typeface="+mj-lt"/>
              <a:buAutoNum type="arabicParenR"/>
            </a:pPr>
            <a:r>
              <a:rPr lang="en-US" sz="2000" dirty="0" smtClean="0"/>
              <a:t>There exists an identity element.</a:t>
            </a:r>
          </a:p>
          <a:p>
            <a:pPr marL="231775" indent="-231775">
              <a:spcAft>
                <a:spcPts val="1200"/>
              </a:spcAft>
              <a:buFont typeface="+mj-lt"/>
              <a:buAutoNum type="arabicParenR"/>
            </a:pPr>
            <a:r>
              <a:rPr lang="en-US" sz="2000" dirty="0" smtClean="0"/>
              <a:t> For every element there exists an inverse.</a:t>
            </a:r>
            <a:endParaRPr lang="en-US" sz="2000" dirty="0"/>
          </a:p>
        </p:txBody>
      </p:sp>
      <p:sp>
        <p:nvSpPr>
          <p:cNvPr id="19" name="TextBox 18"/>
          <p:cNvSpPr txBox="1"/>
          <p:nvPr/>
        </p:nvSpPr>
        <p:spPr>
          <a:xfrm>
            <a:off x="579543" y="6084862"/>
            <a:ext cx="2305318" cy="707886"/>
          </a:xfrm>
          <a:prstGeom prst="rect">
            <a:avLst/>
          </a:prstGeom>
          <a:noFill/>
        </p:spPr>
        <p:txBody>
          <a:bodyPr wrap="square" rtlCol="0">
            <a:spAutoFit/>
          </a:bodyPr>
          <a:lstStyle/>
          <a:p>
            <a:pPr algn="ctr"/>
            <a:r>
              <a:rPr lang="en-US" sz="2000" dirty="0" smtClean="0"/>
              <a:t>Is a group/subgroup.</a:t>
            </a:r>
            <a:endParaRPr lang="en-US" sz="2000" dirty="0"/>
          </a:p>
        </p:txBody>
      </p:sp>
      <p:sp>
        <p:nvSpPr>
          <p:cNvPr id="21" name="TextBox 20"/>
          <p:cNvSpPr txBox="1"/>
          <p:nvPr/>
        </p:nvSpPr>
        <p:spPr>
          <a:xfrm>
            <a:off x="3333485" y="6085719"/>
            <a:ext cx="2305318" cy="707886"/>
          </a:xfrm>
          <a:prstGeom prst="rect">
            <a:avLst/>
          </a:prstGeom>
          <a:noFill/>
        </p:spPr>
        <p:txBody>
          <a:bodyPr wrap="square" rtlCol="0">
            <a:spAutoFit/>
          </a:bodyPr>
          <a:lstStyle/>
          <a:p>
            <a:pPr algn="ctr"/>
            <a:r>
              <a:rPr lang="en-US" sz="2000" dirty="0" smtClean="0"/>
              <a:t>Is a group/subgroup.</a:t>
            </a:r>
            <a:endParaRPr lang="en-US" sz="2000" dirty="0"/>
          </a:p>
        </p:txBody>
      </p:sp>
      <p:pic>
        <p:nvPicPr>
          <p:cNvPr id="122882" name="Picture 2"/>
          <p:cNvPicPr>
            <a:picLocks noChangeAspect="1" noChangeArrowheads="1"/>
          </p:cNvPicPr>
          <p:nvPr/>
        </p:nvPicPr>
        <p:blipFill>
          <a:blip r:embed="rId5" cstate="print"/>
          <a:srcRect/>
          <a:stretch>
            <a:fillRect/>
          </a:stretch>
        </p:blipFill>
        <p:spPr bwMode="auto">
          <a:xfrm>
            <a:off x="6469830" y="4300759"/>
            <a:ext cx="1502200" cy="1376141"/>
          </a:xfrm>
          <a:prstGeom prst="rect">
            <a:avLst/>
          </a:prstGeom>
          <a:noFill/>
          <a:ln w="9525">
            <a:noFill/>
            <a:miter lim="800000"/>
            <a:headEnd/>
            <a:tailEnd/>
          </a:ln>
        </p:spPr>
      </p:pic>
      <p:sp>
        <p:nvSpPr>
          <p:cNvPr id="22" name="Rectangle 21"/>
          <p:cNvSpPr/>
          <p:nvPr/>
        </p:nvSpPr>
        <p:spPr>
          <a:xfrm>
            <a:off x="6572466" y="5702658"/>
            <a:ext cx="1354923" cy="369332"/>
          </a:xfrm>
          <a:prstGeom prst="rect">
            <a:avLst/>
          </a:prstGeom>
          <a:ln>
            <a:noFill/>
          </a:ln>
        </p:spPr>
        <p:txBody>
          <a:bodyPr wrap="none">
            <a:spAutoFit/>
          </a:bodyPr>
          <a:lstStyle/>
          <a:p>
            <a:r>
              <a:rPr lang="sv-SE" dirty="0" smtClean="0">
                <a:solidFill>
                  <a:srgbClr val="008000"/>
                </a:solidFill>
              </a:rPr>
              <a:t>order (h) = 3</a:t>
            </a:r>
            <a:endParaRPr lang="en-US" b="1" dirty="0">
              <a:solidFill>
                <a:srgbClr val="008000"/>
              </a:solidFill>
            </a:endParaRPr>
          </a:p>
        </p:txBody>
      </p:sp>
      <p:sp>
        <p:nvSpPr>
          <p:cNvPr id="27" name="TextBox 26"/>
          <p:cNvSpPr txBox="1"/>
          <p:nvPr/>
        </p:nvSpPr>
        <p:spPr>
          <a:xfrm>
            <a:off x="6100302" y="6085719"/>
            <a:ext cx="2305318" cy="707886"/>
          </a:xfrm>
          <a:prstGeom prst="rect">
            <a:avLst/>
          </a:prstGeom>
          <a:noFill/>
        </p:spPr>
        <p:txBody>
          <a:bodyPr wrap="square" rtlCol="0">
            <a:spAutoFit/>
          </a:bodyPr>
          <a:lstStyle/>
          <a:p>
            <a:pPr algn="ctr"/>
            <a:r>
              <a:rPr lang="en-US" sz="2000" dirty="0" smtClean="0"/>
              <a:t>Is </a:t>
            </a:r>
            <a:r>
              <a:rPr lang="en-US" sz="2000" b="1" dirty="0" smtClean="0"/>
              <a:t>NOT</a:t>
            </a:r>
            <a:r>
              <a:rPr lang="en-US" sz="2000" dirty="0" smtClean="0"/>
              <a:t> a group/subgroup.</a:t>
            </a:r>
            <a:endParaRPr lang="en-US" sz="2000"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34</a:t>
            </a:fld>
            <a:endParaRPr lang="en-US" dirty="0"/>
          </a:p>
        </p:txBody>
      </p:sp>
      <p:sp>
        <p:nvSpPr>
          <p:cNvPr id="23" name="TextBox 22"/>
          <p:cNvSpPr txBox="1"/>
          <p:nvPr/>
        </p:nvSpPr>
        <p:spPr>
          <a:xfrm>
            <a:off x="8031639" y="4798243"/>
            <a:ext cx="914399" cy="400110"/>
          </a:xfrm>
          <a:prstGeom prst="rect">
            <a:avLst/>
          </a:prstGeom>
          <a:noFill/>
        </p:spPr>
        <p:txBody>
          <a:bodyPr wrap="square" rtlCol="0">
            <a:spAutoFit/>
          </a:bodyPr>
          <a:lstStyle/>
          <a:p>
            <a:r>
              <a:rPr lang="en-US" sz="2000" dirty="0" smtClean="0">
                <a:solidFill>
                  <a:srgbClr val="FF0000"/>
                </a:solidFill>
              </a:rPr>
              <a:t>Rule 1</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8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9" grpId="0"/>
      <p:bldP spid="21" grpId="0"/>
      <p:bldP spid="22" grpId="0"/>
      <p:bldP spid="27"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ChangeAspect="1" noChangeArrowheads="1"/>
          </p:cNvPicPr>
          <p:nvPr/>
        </p:nvPicPr>
        <p:blipFill>
          <a:blip r:embed="rId2" cstate="print"/>
          <a:srcRect/>
          <a:stretch>
            <a:fillRect/>
          </a:stretch>
        </p:blipFill>
        <p:spPr bwMode="auto">
          <a:xfrm>
            <a:off x="121141" y="1939010"/>
            <a:ext cx="4285199" cy="167867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r>
              <a:rPr lang="en-US" sz="4000" u="sng" dirty="0" smtClean="0"/>
              <a:t>Subgroups</a:t>
            </a:r>
            <a:endParaRPr lang="en-US" sz="4000" u="sng" dirty="0"/>
          </a:p>
        </p:txBody>
      </p:sp>
      <p:sp>
        <p:nvSpPr>
          <p:cNvPr id="24" name="Rectangle 23"/>
          <p:cNvSpPr/>
          <p:nvPr/>
        </p:nvSpPr>
        <p:spPr>
          <a:xfrm>
            <a:off x="1438067" y="1484652"/>
            <a:ext cx="1652864" cy="400110"/>
          </a:xfrm>
          <a:prstGeom prst="rect">
            <a:avLst/>
          </a:prstGeom>
          <a:ln>
            <a:noFill/>
          </a:ln>
        </p:spPr>
        <p:txBody>
          <a:bodyPr wrap="square">
            <a:spAutoFit/>
          </a:bodyPr>
          <a:lstStyle/>
          <a:p>
            <a:r>
              <a:rPr lang="sv-SE" sz="2000" dirty="0" smtClean="0">
                <a:solidFill>
                  <a:srgbClr val="008000"/>
                </a:solidFill>
              </a:rPr>
              <a:t>Order (h) = 6 </a:t>
            </a:r>
          </a:p>
        </p:txBody>
      </p:sp>
      <p:sp>
        <p:nvSpPr>
          <p:cNvPr id="26" name="Rectangle 25"/>
          <p:cNvSpPr/>
          <p:nvPr/>
        </p:nvSpPr>
        <p:spPr>
          <a:xfrm>
            <a:off x="141669" y="3661173"/>
            <a:ext cx="4214744" cy="369332"/>
          </a:xfrm>
          <a:prstGeom prst="rect">
            <a:avLst/>
          </a:prstGeom>
          <a:ln>
            <a:noFill/>
          </a:ln>
        </p:spPr>
        <p:txBody>
          <a:bodyPr wrap="none">
            <a:spAutoFit/>
          </a:bodyPr>
          <a:lstStyle/>
          <a:p>
            <a:r>
              <a:rPr lang="sv-SE" dirty="0" smtClean="0">
                <a:solidFill>
                  <a:srgbClr val="008000"/>
                </a:solidFill>
              </a:rPr>
              <a:t>Subgroup order can be order 3, 2 and/or 1.</a:t>
            </a:r>
            <a:endParaRPr lang="en-US" b="1" dirty="0">
              <a:solidFill>
                <a:srgbClr val="008000"/>
              </a:solidFill>
            </a:endParaRPr>
          </a:p>
        </p:txBody>
      </p:sp>
      <p:sp>
        <p:nvSpPr>
          <p:cNvPr id="12" name="Rectangle 11"/>
          <p:cNvSpPr/>
          <p:nvPr/>
        </p:nvSpPr>
        <p:spPr>
          <a:xfrm>
            <a:off x="1090347" y="5690178"/>
            <a:ext cx="1354923" cy="369332"/>
          </a:xfrm>
          <a:prstGeom prst="rect">
            <a:avLst/>
          </a:prstGeom>
          <a:ln>
            <a:noFill/>
          </a:ln>
        </p:spPr>
        <p:txBody>
          <a:bodyPr wrap="none">
            <a:spAutoFit/>
          </a:bodyPr>
          <a:lstStyle/>
          <a:p>
            <a:r>
              <a:rPr lang="sv-SE" dirty="0" smtClean="0">
                <a:solidFill>
                  <a:srgbClr val="008000"/>
                </a:solidFill>
              </a:rPr>
              <a:t>order (h) = 1</a:t>
            </a:r>
            <a:endParaRPr lang="en-US" b="1" dirty="0">
              <a:solidFill>
                <a:srgbClr val="008000"/>
              </a:solidFill>
            </a:endParaRPr>
          </a:p>
        </p:txBody>
      </p:sp>
      <p:sp>
        <p:nvSpPr>
          <p:cNvPr id="13" name="Rectangle 12"/>
          <p:cNvSpPr/>
          <p:nvPr/>
        </p:nvSpPr>
        <p:spPr>
          <a:xfrm>
            <a:off x="3691506" y="5703055"/>
            <a:ext cx="1354923" cy="369332"/>
          </a:xfrm>
          <a:prstGeom prst="rect">
            <a:avLst/>
          </a:prstGeom>
          <a:ln>
            <a:noFill/>
          </a:ln>
        </p:spPr>
        <p:txBody>
          <a:bodyPr wrap="none">
            <a:spAutoFit/>
          </a:bodyPr>
          <a:lstStyle/>
          <a:p>
            <a:r>
              <a:rPr lang="sv-SE" dirty="0" smtClean="0">
                <a:solidFill>
                  <a:srgbClr val="008000"/>
                </a:solidFill>
              </a:rPr>
              <a:t>order (h) = 2</a:t>
            </a:r>
            <a:endParaRPr lang="en-US" b="1" dirty="0">
              <a:solidFill>
                <a:srgbClr val="008000"/>
              </a:solidFill>
            </a:endParaRPr>
          </a:p>
        </p:txBody>
      </p:sp>
      <p:sp>
        <p:nvSpPr>
          <p:cNvPr id="14" name="Rectangle 13"/>
          <p:cNvSpPr/>
          <p:nvPr/>
        </p:nvSpPr>
        <p:spPr>
          <a:xfrm>
            <a:off x="145959" y="1980131"/>
            <a:ext cx="922987" cy="5312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1669" y="1977985"/>
            <a:ext cx="1622738" cy="76521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8784" y="1986234"/>
            <a:ext cx="2318201" cy="98878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4560888" y="1313573"/>
            <a:ext cx="4911526" cy="2498573"/>
          </a:xfrm>
        </p:spPr>
        <p:txBody>
          <a:bodyPr>
            <a:normAutofit fontScale="92500" lnSpcReduction="10000"/>
          </a:bodyPr>
          <a:lstStyle/>
          <a:p>
            <a:pPr marL="231775" indent="-231775">
              <a:spcAft>
                <a:spcPts val="1200"/>
              </a:spcAft>
              <a:buNone/>
            </a:pPr>
            <a:r>
              <a:rPr lang="en-US" sz="2000" u="sng" dirty="0" smtClean="0"/>
              <a:t>The Rules:</a:t>
            </a:r>
          </a:p>
          <a:p>
            <a:pPr marL="231775" indent="-231775">
              <a:spcAft>
                <a:spcPts val="1200"/>
              </a:spcAft>
              <a:buFont typeface="+mj-lt"/>
              <a:buAutoNum type="arabicParenR"/>
            </a:pPr>
            <a:r>
              <a:rPr lang="en-US" sz="2000" dirty="0" smtClean="0"/>
              <a:t>The product of any two elements of the group is itself an element of the group. </a:t>
            </a:r>
          </a:p>
          <a:p>
            <a:pPr marL="231775" indent="-231775">
              <a:spcAft>
                <a:spcPts val="1200"/>
              </a:spcAft>
              <a:buFont typeface="+mj-lt"/>
              <a:buAutoNum type="arabicParenR"/>
            </a:pPr>
            <a:r>
              <a:rPr lang="en-US" sz="2000" dirty="0" smtClean="0"/>
              <a:t>The associative law is valid.</a:t>
            </a:r>
          </a:p>
          <a:p>
            <a:pPr marL="231775" indent="-231775">
              <a:spcAft>
                <a:spcPts val="1200"/>
              </a:spcAft>
              <a:buFont typeface="+mj-lt"/>
              <a:buAutoNum type="arabicParenR"/>
            </a:pPr>
            <a:r>
              <a:rPr lang="en-US" sz="2000" dirty="0" smtClean="0"/>
              <a:t>There exists an identity element.</a:t>
            </a:r>
          </a:p>
          <a:p>
            <a:pPr marL="231775" indent="-231775">
              <a:spcAft>
                <a:spcPts val="1200"/>
              </a:spcAft>
              <a:buFont typeface="+mj-lt"/>
              <a:buAutoNum type="arabicParenR"/>
            </a:pPr>
            <a:r>
              <a:rPr lang="en-US" sz="2000" dirty="0" smtClean="0"/>
              <a:t> For every element there exists an inverse.</a:t>
            </a:r>
            <a:endParaRPr lang="en-US" sz="2000" dirty="0"/>
          </a:p>
        </p:txBody>
      </p:sp>
      <p:sp>
        <p:nvSpPr>
          <p:cNvPr id="19" name="TextBox 18"/>
          <p:cNvSpPr txBox="1"/>
          <p:nvPr/>
        </p:nvSpPr>
        <p:spPr>
          <a:xfrm>
            <a:off x="579543" y="6084862"/>
            <a:ext cx="2305318" cy="707886"/>
          </a:xfrm>
          <a:prstGeom prst="rect">
            <a:avLst/>
          </a:prstGeom>
          <a:noFill/>
        </p:spPr>
        <p:txBody>
          <a:bodyPr wrap="square" rtlCol="0">
            <a:spAutoFit/>
          </a:bodyPr>
          <a:lstStyle/>
          <a:p>
            <a:pPr algn="ctr"/>
            <a:r>
              <a:rPr lang="en-US" sz="2000" dirty="0" smtClean="0"/>
              <a:t>Is a group/subgroup.</a:t>
            </a:r>
            <a:endParaRPr lang="en-US" sz="2000" dirty="0"/>
          </a:p>
        </p:txBody>
      </p:sp>
      <p:sp>
        <p:nvSpPr>
          <p:cNvPr id="21" name="TextBox 20"/>
          <p:cNvSpPr txBox="1"/>
          <p:nvPr/>
        </p:nvSpPr>
        <p:spPr>
          <a:xfrm>
            <a:off x="3256211" y="6085719"/>
            <a:ext cx="2305318" cy="707886"/>
          </a:xfrm>
          <a:prstGeom prst="rect">
            <a:avLst/>
          </a:prstGeom>
          <a:noFill/>
        </p:spPr>
        <p:txBody>
          <a:bodyPr wrap="square" rtlCol="0">
            <a:spAutoFit/>
          </a:bodyPr>
          <a:lstStyle/>
          <a:p>
            <a:pPr algn="ctr"/>
            <a:r>
              <a:rPr lang="en-US" sz="2000" dirty="0" smtClean="0"/>
              <a:t>Is </a:t>
            </a:r>
            <a:r>
              <a:rPr lang="en-US" sz="2000" b="1" dirty="0" smtClean="0"/>
              <a:t>NOT</a:t>
            </a:r>
            <a:r>
              <a:rPr lang="en-US" sz="2000" dirty="0" smtClean="0"/>
              <a:t> a group/subgroup.</a:t>
            </a:r>
            <a:endParaRPr lang="en-US" sz="2000" dirty="0"/>
          </a:p>
        </p:txBody>
      </p:sp>
      <p:sp>
        <p:nvSpPr>
          <p:cNvPr id="22" name="Rectangle 21"/>
          <p:cNvSpPr/>
          <p:nvPr/>
        </p:nvSpPr>
        <p:spPr>
          <a:xfrm>
            <a:off x="6572466" y="5702658"/>
            <a:ext cx="1354923" cy="369332"/>
          </a:xfrm>
          <a:prstGeom prst="rect">
            <a:avLst/>
          </a:prstGeom>
          <a:ln>
            <a:noFill/>
          </a:ln>
        </p:spPr>
        <p:txBody>
          <a:bodyPr wrap="none">
            <a:spAutoFit/>
          </a:bodyPr>
          <a:lstStyle/>
          <a:p>
            <a:r>
              <a:rPr lang="sv-SE" dirty="0" smtClean="0">
                <a:solidFill>
                  <a:srgbClr val="008000"/>
                </a:solidFill>
              </a:rPr>
              <a:t>order (h) = 3</a:t>
            </a:r>
            <a:endParaRPr lang="en-US" b="1" dirty="0">
              <a:solidFill>
                <a:srgbClr val="008000"/>
              </a:solidFill>
            </a:endParaRPr>
          </a:p>
        </p:txBody>
      </p:sp>
      <p:sp>
        <p:nvSpPr>
          <p:cNvPr id="27" name="TextBox 26"/>
          <p:cNvSpPr txBox="1"/>
          <p:nvPr/>
        </p:nvSpPr>
        <p:spPr>
          <a:xfrm>
            <a:off x="6100302" y="6085719"/>
            <a:ext cx="2305318" cy="707886"/>
          </a:xfrm>
          <a:prstGeom prst="rect">
            <a:avLst/>
          </a:prstGeom>
          <a:noFill/>
        </p:spPr>
        <p:txBody>
          <a:bodyPr wrap="square" rtlCol="0">
            <a:spAutoFit/>
          </a:bodyPr>
          <a:lstStyle/>
          <a:p>
            <a:pPr algn="ctr"/>
            <a:r>
              <a:rPr lang="en-US" sz="2000" dirty="0" smtClean="0"/>
              <a:t>Is a group/subgroup.</a:t>
            </a:r>
            <a:endParaRPr lang="en-US" sz="2000" dirty="0"/>
          </a:p>
        </p:txBody>
      </p:sp>
      <p:pic>
        <p:nvPicPr>
          <p:cNvPr id="123907" name="Picture 3"/>
          <p:cNvPicPr>
            <a:picLocks noChangeAspect="1" noChangeArrowheads="1"/>
          </p:cNvPicPr>
          <p:nvPr/>
        </p:nvPicPr>
        <p:blipFill>
          <a:blip r:embed="rId3" cstate="print"/>
          <a:srcRect/>
          <a:stretch>
            <a:fillRect/>
          </a:stretch>
        </p:blipFill>
        <p:spPr bwMode="auto">
          <a:xfrm>
            <a:off x="5835538" y="4417455"/>
            <a:ext cx="2726414" cy="1259446"/>
          </a:xfrm>
          <a:prstGeom prst="rect">
            <a:avLst/>
          </a:prstGeom>
          <a:noFill/>
          <a:ln w="9525">
            <a:noFill/>
            <a:miter lim="800000"/>
            <a:headEnd/>
            <a:tailEnd/>
          </a:ln>
        </p:spPr>
      </p:pic>
      <p:pic>
        <p:nvPicPr>
          <p:cNvPr id="123908" name="Picture 4"/>
          <p:cNvPicPr>
            <a:picLocks noChangeAspect="1" noChangeArrowheads="1"/>
          </p:cNvPicPr>
          <p:nvPr/>
        </p:nvPicPr>
        <p:blipFill>
          <a:blip r:embed="rId4" cstate="print"/>
          <a:srcRect/>
          <a:stretch>
            <a:fillRect/>
          </a:stretch>
        </p:blipFill>
        <p:spPr bwMode="auto">
          <a:xfrm>
            <a:off x="3365346" y="4700788"/>
            <a:ext cx="1919486" cy="963233"/>
          </a:xfrm>
          <a:prstGeom prst="rect">
            <a:avLst/>
          </a:prstGeom>
          <a:noFill/>
          <a:ln w="9525">
            <a:noFill/>
            <a:miter lim="800000"/>
            <a:headEnd/>
            <a:tailEnd/>
          </a:ln>
        </p:spPr>
      </p:pic>
      <p:pic>
        <p:nvPicPr>
          <p:cNvPr id="123909" name="Picture 5"/>
          <p:cNvPicPr>
            <a:picLocks noChangeAspect="1" noChangeArrowheads="1"/>
          </p:cNvPicPr>
          <p:nvPr/>
        </p:nvPicPr>
        <p:blipFill>
          <a:blip r:embed="rId5" cstate="print"/>
          <a:srcRect/>
          <a:stretch>
            <a:fillRect/>
          </a:stretch>
        </p:blipFill>
        <p:spPr bwMode="auto">
          <a:xfrm>
            <a:off x="1180767" y="4954343"/>
            <a:ext cx="1163190" cy="735436"/>
          </a:xfrm>
          <a:prstGeom prst="rect">
            <a:avLst/>
          </a:prstGeom>
          <a:noFill/>
          <a:ln w="9525">
            <a:noFill/>
            <a:miter lim="800000"/>
            <a:headEnd/>
            <a:tailEnd/>
          </a:ln>
        </p:spPr>
      </p:pic>
      <p:cxnSp>
        <p:nvCxnSpPr>
          <p:cNvPr id="28" name="Straight Connector 27"/>
          <p:cNvCxnSpPr/>
          <p:nvPr/>
        </p:nvCxnSpPr>
        <p:spPr>
          <a:xfrm>
            <a:off x="3258355" y="4623515"/>
            <a:ext cx="2125014" cy="12363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04691" y="4595609"/>
            <a:ext cx="2125014" cy="12363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62131" y="4893977"/>
            <a:ext cx="734095" cy="461665"/>
          </a:xfrm>
          <a:prstGeom prst="rect">
            <a:avLst/>
          </a:prstGeom>
          <a:noFill/>
        </p:spPr>
        <p:txBody>
          <a:bodyPr wrap="square" rtlCol="0">
            <a:spAutoFit/>
          </a:bodyPr>
          <a:lstStyle/>
          <a:p>
            <a:r>
              <a:rPr lang="en-US" sz="2400" b="1" dirty="0" smtClean="0">
                <a:solidFill>
                  <a:srgbClr val="FF0000"/>
                </a:solidFill>
              </a:rPr>
              <a:t>C</a:t>
            </a:r>
            <a:r>
              <a:rPr lang="en-US" sz="2400" b="1" baseline="-25000" dirty="0" smtClean="0">
                <a:solidFill>
                  <a:srgbClr val="FF0000"/>
                </a:solidFill>
              </a:rPr>
              <a:t>1</a:t>
            </a:r>
            <a:endParaRPr lang="en-US" sz="2400" b="1" baseline="-25000" dirty="0">
              <a:solidFill>
                <a:srgbClr val="FF0000"/>
              </a:solidFill>
            </a:endParaRPr>
          </a:p>
        </p:txBody>
      </p:sp>
      <p:sp>
        <p:nvSpPr>
          <p:cNvPr id="31" name="TextBox 30"/>
          <p:cNvSpPr txBox="1"/>
          <p:nvPr/>
        </p:nvSpPr>
        <p:spPr>
          <a:xfrm>
            <a:off x="5819105" y="4376676"/>
            <a:ext cx="734095" cy="461665"/>
          </a:xfrm>
          <a:prstGeom prst="rect">
            <a:avLst/>
          </a:prstGeom>
          <a:noFill/>
        </p:spPr>
        <p:txBody>
          <a:bodyPr wrap="square" rtlCol="0">
            <a:spAutoFit/>
          </a:bodyPr>
          <a:lstStyle/>
          <a:p>
            <a:r>
              <a:rPr lang="en-US" sz="2400" b="1" dirty="0" smtClean="0">
                <a:solidFill>
                  <a:srgbClr val="FF0000"/>
                </a:solidFill>
              </a:rPr>
              <a:t>C</a:t>
            </a:r>
            <a:r>
              <a:rPr lang="en-US" sz="2400" b="1" baseline="-25000" dirty="0" smtClean="0">
                <a:solidFill>
                  <a:srgbClr val="FF0000"/>
                </a:solidFill>
              </a:rPr>
              <a:t>3</a:t>
            </a:r>
            <a:endParaRPr lang="en-US" sz="2400" b="1" baseline="-25000" dirty="0">
              <a:solidFill>
                <a:srgbClr val="FF0000"/>
              </a:solidFill>
            </a:endParaRPr>
          </a:p>
        </p:txBody>
      </p:sp>
      <p:sp>
        <p:nvSpPr>
          <p:cNvPr id="23" name="Slide Number Placeholder 22"/>
          <p:cNvSpPr>
            <a:spLocks noGrp="1"/>
          </p:cNvSpPr>
          <p:nvPr>
            <p:ph type="sldNum" sz="quarter" idx="12"/>
          </p:nvPr>
        </p:nvSpPr>
        <p:spPr/>
        <p:txBody>
          <a:bodyPr/>
          <a:lstStyle/>
          <a:p>
            <a:fld id="{B6F15528-21DE-4FAA-801E-634DDDAF4B2B}"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9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9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9" grpId="0"/>
      <p:bldP spid="21" grpId="0"/>
      <p:bldP spid="22" grpId="0"/>
      <p:bldP spid="27" grpId="0"/>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a:bodyPr>
          <a:lstStyle/>
          <a:p>
            <a:r>
              <a:rPr lang="en-US" sz="4000" u="sng" dirty="0" smtClean="0"/>
              <a:t>Why Subgroups?</a:t>
            </a:r>
            <a:endParaRPr lang="en-US" sz="4000" u="sng" dirty="0"/>
          </a:p>
        </p:txBody>
      </p:sp>
      <p:pic>
        <p:nvPicPr>
          <p:cNvPr id="116737" name="Picture 1"/>
          <p:cNvPicPr>
            <a:picLocks noChangeAspect="1" noChangeArrowheads="1"/>
          </p:cNvPicPr>
          <p:nvPr/>
        </p:nvPicPr>
        <p:blipFill>
          <a:blip r:embed="rId2" cstate="print"/>
          <a:srcRect/>
          <a:stretch>
            <a:fillRect/>
          </a:stretch>
        </p:blipFill>
        <p:spPr bwMode="auto">
          <a:xfrm>
            <a:off x="283336" y="3668681"/>
            <a:ext cx="4031087" cy="1753985"/>
          </a:xfrm>
          <a:prstGeom prst="rect">
            <a:avLst/>
          </a:prstGeom>
          <a:noFill/>
          <a:ln w="9525">
            <a:noFill/>
            <a:miter lim="800000"/>
            <a:headEnd/>
            <a:tailEnd/>
          </a:ln>
        </p:spPr>
      </p:pic>
      <p:sp>
        <p:nvSpPr>
          <p:cNvPr id="9" name="TextBox 8"/>
          <p:cNvSpPr txBox="1"/>
          <p:nvPr/>
        </p:nvSpPr>
        <p:spPr>
          <a:xfrm>
            <a:off x="940157" y="3232612"/>
            <a:ext cx="2704564" cy="461665"/>
          </a:xfrm>
          <a:prstGeom prst="rect">
            <a:avLst/>
          </a:prstGeom>
          <a:noFill/>
        </p:spPr>
        <p:txBody>
          <a:bodyPr wrap="square" rtlCol="0">
            <a:spAutoFit/>
          </a:bodyPr>
          <a:lstStyle/>
          <a:p>
            <a:pPr algn="ctr"/>
            <a:r>
              <a:rPr lang="en-US" sz="2400" dirty="0" err="1" smtClean="0"/>
              <a:t>D</a:t>
            </a:r>
            <a:r>
              <a:rPr lang="en-US" sz="2400" baseline="-25000" dirty="0" err="1" smtClean="0"/>
              <a:t>∞h</a:t>
            </a:r>
            <a:r>
              <a:rPr lang="en-US" sz="2400" dirty="0" smtClean="0"/>
              <a:t> Character Table</a:t>
            </a:r>
            <a:endParaRPr lang="en-US" sz="2400" dirty="0"/>
          </a:p>
        </p:txBody>
      </p:sp>
      <p:sp>
        <p:nvSpPr>
          <p:cNvPr id="10" name="TextBox 9"/>
          <p:cNvSpPr txBox="1"/>
          <p:nvPr/>
        </p:nvSpPr>
        <p:spPr>
          <a:xfrm>
            <a:off x="5548648" y="3230465"/>
            <a:ext cx="2704564" cy="461665"/>
          </a:xfrm>
          <a:prstGeom prst="rect">
            <a:avLst/>
          </a:prstGeom>
          <a:noFill/>
        </p:spPr>
        <p:txBody>
          <a:bodyPr wrap="square" rtlCol="0">
            <a:spAutoFit/>
          </a:bodyPr>
          <a:lstStyle/>
          <a:p>
            <a:pPr algn="ctr"/>
            <a:r>
              <a:rPr lang="en-US" sz="2400" dirty="0" smtClean="0"/>
              <a:t>D</a:t>
            </a:r>
            <a:r>
              <a:rPr lang="en-US" sz="2400" baseline="-25000" dirty="0" smtClean="0"/>
              <a:t>2h</a:t>
            </a:r>
            <a:r>
              <a:rPr lang="en-US" sz="2400" dirty="0" smtClean="0"/>
              <a:t> Character Table</a:t>
            </a:r>
            <a:endParaRPr lang="en-US" sz="2400" dirty="0"/>
          </a:p>
        </p:txBody>
      </p:sp>
      <p:pic>
        <p:nvPicPr>
          <p:cNvPr id="116738" name="Picture 2"/>
          <p:cNvPicPr>
            <a:picLocks noChangeAspect="1" noChangeArrowheads="1"/>
          </p:cNvPicPr>
          <p:nvPr/>
        </p:nvPicPr>
        <p:blipFill>
          <a:blip r:embed="rId3" cstate="print"/>
          <a:srcRect/>
          <a:stretch>
            <a:fillRect/>
          </a:stretch>
        </p:blipFill>
        <p:spPr bwMode="auto">
          <a:xfrm>
            <a:off x="4677514" y="3694314"/>
            <a:ext cx="4383422" cy="1495871"/>
          </a:xfrm>
          <a:prstGeom prst="rect">
            <a:avLst/>
          </a:prstGeom>
          <a:noFill/>
          <a:ln w="9525">
            <a:noFill/>
            <a:miter lim="800000"/>
            <a:headEnd/>
            <a:tailEnd/>
          </a:ln>
        </p:spPr>
      </p:pic>
      <p:pic>
        <p:nvPicPr>
          <p:cNvPr id="116739" name="Picture 3"/>
          <p:cNvPicPr>
            <a:picLocks noChangeAspect="1" noChangeArrowheads="1"/>
          </p:cNvPicPr>
          <p:nvPr/>
        </p:nvPicPr>
        <p:blipFill>
          <a:blip r:embed="rId4" cstate="print"/>
          <a:srcRect/>
          <a:stretch>
            <a:fillRect/>
          </a:stretch>
        </p:blipFill>
        <p:spPr bwMode="auto">
          <a:xfrm>
            <a:off x="4717957" y="1194514"/>
            <a:ext cx="2094964" cy="1833094"/>
          </a:xfrm>
          <a:prstGeom prst="rect">
            <a:avLst/>
          </a:prstGeom>
          <a:noFill/>
          <a:ln w="9525">
            <a:noFill/>
            <a:miter lim="800000"/>
            <a:headEnd/>
            <a:tailEnd/>
          </a:ln>
        </p:spPr>
      </p:pic>
      <p:sp>
        <p:nvSpPr>
          <p:cNvPr id="13" name="TextBox 12"/>
          <p:cNvSpPr txBox="1"/>
          <p:nvPr/>
        </p:nvSpPr>
        <p:spPr>
          <a:xfrm>
            <a:off x="978795" y="1764407"/>
            <a:ext cx="3427547" cy="461665"/>
          </a:xfrm>
          <a:prstGeom prst="rect">
            <a:avLst/>
          </a:prstGeom>
          <a:noFill/>
        </p:spPr>
        <p:txBody>
          <a:bodyPr wrap="square" rtlCol="0">
            <a:spAutoFit/>
          </a:bodyPr>
          <a:lstStyle/>
          <a:p>
            <a:r>
              <a:rPr lang="en-US" sz="2400" dirty="0" err="1" smtClean="0"/>
              <a:t>Vibrational</a:t>
            </a:r>
            <a:r>
              <a:rPr lang="en-US" sz="2400" dirty="0" smtClean="0"/>
              <a:t> Modes of CO</a:t>
            </a:r>
            <a:r>
              <a:rPr lang="en-US" sz="2400" baseline="-25000" dirty="0" smtClean="0"/>
              <a:t>2</a:t>
            </a:r>
            <a:endParaRPr lang="en-US" sz="2400" baseline="-25000" dirty="0"/>
          </a:p>
        </p:txBody>
      </p:sp>
      <p:sp>
        <p:nvSpPr>
          <p:cNvPr id="14" name="TextBox 13"/>
          <p:cNvSpPr txBox="1"/>
          <p:nvPr/>
        </p:nvSpPr>
        <p:spPr>
          <a:xfrm>
            <a:off x="2629050" y="5456359"/>
            <a:ext cx="3849017" cy="461665"/>
          </a:xfrm>
          <a:prstGeom prst="rect">
            <a:avLst/>
          </a:prstGeom>
          <a:noFill/>
        </p:spPr>
        <p:txBody>
          <a:bodyPr wrap="square" rtlCol="0">
            <a:spAutoFit/>
          </a:bodyPr>
          <a:lstStyle/>
          <a:p>
            <a:pPr algn="ctr"/>
            <a:r>
              <a:rPr lang="en-US" sz="2400" dirty="0" smtClean="0"/>
              <a:t>D</a:t>
            </a:r>
            <a:r>
              <a:rPr lang="en-US" sz="2400" baseline="-25000" dirty="0" smtClean="0"/>
              <a:t>2h</a:t>
            </a:r>
            <a:r>
              <a:rPr lang="en-US" sz="2400" dirty="0" smtClean="0"/>
              <a:t> is a subgroup of </a:t>
            </a:r>
            <a:r>
              <a:rPr lang="en-US" sz="2400" dirty="0" err="1" smtClean="0"/>
              <a:t>D</a:t>
            </a:r>
            <a:r>
              <a:rPr lang="en-US" sz="2400" baseline="-25000" dirty="0" err="1" smtClean="0"/>
              <a:t>∞h</a:t>
            </a:r>
            <a:r>
              <a:rPr lang="en-US" sz="2400" dirty="0" smtClean="0"/>
              <a:t> </a:t>
            </a:r>
            <a:endParaRPr lang="en-US" sz="2400" dirty="0"/>
          </a:p>
        </p:txBody>
      </p:sp>
      <p:sp>
        <p:nvSpPr>
          <p:cNvPr id="15" name="TextBox 14"/>
          <p:cNvSpPr txBox="1"/>
          <p:nvPr/>
        </p:nvSpPr>
        <p:spPr>
          <a:xfrm>
            <a:off x="1644698" y="6265584"/>
            <a:ext cx="5825041" cy="523220"/>
          </a:xfrm>
          <a:prstGeom prst="rect">
            <a:avLst/>
          </a:prstGeom>
          <a:noFill/>
        </p:spPr>
        <p:txBody>
          <a:bodyPr wrap="square" rtlCol="0">
            <a:spAutoFit/>
          </a:bodyPr>
          <a:lstStyle/>
          <a:p>
            <a:pPr algn="ctr"/>
            <a:r>
              <a:rPr lang="en-US" sz="2800" dirty="0" smtClean="0">
                <a:solidFill>
                  <a:srgbClr val="FF0000"/>
                </a:solidFill>
              </a:rPr>
              <a:t>Sometimes close is good enough!</a:t>
            </a:r>
            <a:endParaRPr lang="en-US" sz="2800" dirty="0">
              <a:solidFill>
                <a:srgbClr val="FF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452" y="1123128"/>
            <a:ext cx="6208643" cy="4760837"/>
          </a:xfrm>
        </p:spPr>
        <p:txBody>
          <a:bodyPr>
            <a:normAutofit/>
          </a:bodyPr>
          <a:lstStyle/>
          <a:p>
            <a:r>
              <a:rPr lang="en-US" dirty="0" smtClean="0"/>
              <a:t>Subgroups</a:t>
            </a:r>
          </a:p>
          <a:p>
            <a:r>
              <a:rPr lang="en-US" dirty="0" smtClean="0"/>
              <a:t>Representations</a:t>
            </a:r>
          </a:p>
          <a:p>
            <a:pPr lvl="1"/>
            <a:r>
              <a:rPr lang="en-US" dirty="0" smtClean="0"/>
              <a:t>Reducible</a:t>
            </a:r>
          </a:p>
          <a:p>
            <a:pPr lvl="1"/>
            <a:r>
              <a:rPr lang="en-US" dirty="0" smtClean="0"/>
              <a:t>Irreducible</a:t>
            </a:r>
          </a:p>
          <a:p>
            <a:r>
              <a:rPr lang="en-US" dirty="0" smtClean="0"/>
              <a:t>Basis Functions</a:t>
            </a:r>
          </a:p>
          <a:p>
            <a:r>
              <a:rPr lang="en-US" dirty="0" smtClean="0"/>
              <a:t>Similarity Transformations</a:t>
            </a:r>
          </a:p>
          <a:p>
            <a:pPr lvl="1"/>
            <a:r>
              <a:rPr lang="en-US" dirty="0" smtClean="0"/>
              <a:t>Conjugates</a:t>
            </a:r>
          </a:p>
          <a:p>
            <a:pPr lvl="1"/>
            <a:r>
              <a:rPr lang="en-US" dirty="0" smtClean="0"/>
              <a:t>Classes</a:t>
            </a:r>
          </a:p>
        </p:txBody>
      </p:sp>
      <p:sp>
        <p:nvSpPr>
          <p:cNvPr id="4" name="Title 1"/>
          <p:cNvSpPr>
            <a:spLocks noGrp="1"/>
          </p:cNvSpPr>
          <p:nvPr>
            <p:ph type="title"/>
          </p:nvPr>
        </p:nvSpPr>
        <p:spPr>
          <a:xfrm>
            <a:off x="439094" y="3048"/>
            <a:ext cx="8229600" cy="1143000"/>
          </a:xfrm>
        </p:spPr>
        <p:txBody>
          <a:bodyPr>
            <a:normAutofit/>
          </a:bodyPr>
          <a:lstStyle/>
          <a:p>
            <a:r>
              <a:rPr lang="en-US" sz="4000" u="sng" dirty="0" smtClean="0"/>
              <a:t>Additional Rules/Definitions</a:t>
            </a:r>
            <a:endParaRPr lang="en-US" sz="4000" u="sng" dirty="0"/>
          </a:p>
        </p:txBody>
      </p:sp>
      <p:pic>
        <p:nvPicPr>
          <p:cNvPr id="84994" name="Picture 2" descr="http://people.emich.edu/dadams18/classpage/smiley%20face%20symmetry.png"/>
          <p:cNvPicPr>
            <a:picLocks noChangeAspect="1" noChangeArrowheads="1"/>
          </p:cNvPicPr>
          <p:nvPr/>
        </p:nvPicPr>
        <p:blipFill>
          <a:blip r:embed="rId2" cstate="print"/>
          <a:srcRect/>
          <a:stretch>
            <a:fillRect/>
          </a:stretch>
        </p:blipFill>
        <p:spPr bwMode="auto">
          <a:xfrm>
            <a:off x="5708236" y="1272414"/>
            <a:ext cx="3104460" cy="3104461"/>
          </a:xfrm>
          <a:prstGeom prst="rect">
            <a:avLst/>
          </a:prstGeom>
          <a:noFill/>
        </p:spPr>
      </p:pic>
      <p:sp>
        <p:nvSpPr>
          <p:cNvPr id="5" name="Oval 4"/>
          <p:cNvSpPr/>
          <p:nvPr/>
        </p:nvSpPr>
        <p:spPr>
          <a:xfrm>
            <a:off x="558272" y="1703670"/>
            <a:ext cx="3262962" cy="635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t>Representations (</a:t>
            </a:r>
            <a:r>
              <a:rPr lang="en-US" sz="4000" u="sng" dirty="0" smtClean="0">
                <a:latin typeface="Symbol" pitchFamily="18" charset="2"/>
              </a:rPr>
              <a:t>G</a:t>
            </a:r>
            <a:r>
              <a:rPr lang="en-US" sz="4000" u="sng" dirty="0" smtClean="0"/>
              <a:t>)</a:t>
            </a:r>
            <a:endParaRPr lang="en-US" sz="4000" u="sng" baseline="-25000" dirty="0"/>
          </a:p>
        </p:txBody>
      </p:sp>
      <p:sp>
        <p:nvSpPr>
          <p:cNvPr id="6" name="Rectangle 5"/>
          <p:cNvSpPr/>
          <p:nvPr/>
        </p:nvSpPr>
        <p:spPr>
          <a:xfrm>
            <a:off x="758668" y="1266680"/>
            <a:ext cx="7604440" cy="2985433"/>
          </a:xfrm>
          <a:prstGeom prst="rect">
            <a:avLst/>
          </a:prstGeom>
        </p:spPr>
        <p:txBody>
          <a:bodyPr wrap="square">
            <a:spAutoFit/>
          </a:bodyPr>
          <a:lstStyle/>
          <a:p>
            <a:pPr>
              <a:spcAft>
                <a:spcPts val="1200"/>
              </a:spcAft>
            </a:pPr>
            <a:r>
              <a:rPr lang="en-US" sz="2400" dirty="0" smtClean="0"/>
              <a:t>Any collection of quantities (or symbols) which obey the multiplication table of a group is a representation of that group.</a:t>
            </a:r>
          </a:p>
          <a:p>
            <a:pPr>
              <a:spcAft>
                <a:spcPts val="1200"/>
              </a:spcAft>
            </a:pPr>
            <a:endParaRPr lang="en-US" sz="2400" dirty="0" smtClean="0"/>
          </a:p>
          <a:p>
            <a:pPr>
              <a:spcAft>
                <a:spcPts val="1200"/>
              </a:spcAft>
            </a:pPr>
            <a:r>
              <a:rPr lang="en-US" sz="2400" dirty="0" smtClean="0"/>
              <a:t>For our purposes these quantities are the matrices that show </a:t>
            </a:r>
            <a:r>
              <a:rPr lang="en-US" sz="2400" dirty="0" smtClean="0">
                <a:solidFill>
                  <a:srgbClr val="FF0000"/>
                </a:solidFill>
              </a:rPr>
              <a:t>how certain characteristics of a molecule </a:t>
            </a:r>
            <a:r>
              <a:rPr lang="en-US" sz="2400" dirty="0" smtClean="0"/>
              <a:t>behave under the symmetry operations of the group.</a:t>
            </a:r>
          </a:p>
        </p:txBody>
      </p:sp>
      <p:sp>
        <p:nvSpPr>
          <p:cNvPr id="9" name="Rectangle 8"/>
          <p:cNvSpPr/>
          <p:nvPr/>
        </p:nvSpPr>
        <p:spPr>
          <a:xfrm>
            <a:off x="1145626" y="4600034"/>
            <a:ext cx="3593291" cy="461665"/>
          </a:xfrm>
          <a:prstGeom prst="rect">
            <a:avLst/>
          </a:prstGeom>
        </p:spPr>
        <p:txBody>
          <a:bodyPr wrap="none">
            <a:spAutoFit/>
          </a:bodyPr>
          <a:lstStyle/>
          <a:p>
            <a:r>
              <a:rPr lang="en-US" sz="2400" b="1" dirty="0" smtClean="0"/>
              <a:t>Irreducible Representation</a:t>
            </a:r>
            <a:endParaRPr lang="en-US" sz="2400" b="1" dirty="0"/>
          </a:p>
        </p:txBody>
      </p:sp>
      <p:sp>
        <p:nvSpPr>
          <p:cNvPr id="10" name="Rectangle 9"/>
          <p:cNvSpPr/>
          <p:nvPr/>
        </p:nvSpPr>
        <p:spPr>
          <a:xfrm>
            <a:off x="1143759" y="5337151"/>
            <a:ext cx="3465629" cy="461665"/>
          </a:xfrm>
          <a:prstGeom prst="rect">
            <a:avLst/>
          </a:prstGeom>
        </p:spPr>
        <p:txBody>
          <a:bodyPr wrap="none">
            <a:spAutoFit/>
          </a:bodyPr>
          <a:lstStyle/>
          <a:p>
            <a:r>
              <a:rPr lang="en-US" sz="2400" b="1" dirty="0" smtClean="0"/>
              <a:t>Reducible Representation</a:t>
            </a:r>
            <a:endParaRPr lang="en-US" sz="24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p:spPr>
        <p:txBody>
          <a:bodyPr vert="horz" lIns="91440" tIns="45720" rIns="91440" bIns="45720" rtlCol="0" anchor="ctr">
            <a:normAutofit/>
          </a:bodyPr>
          <a:lstStyle/>
          <a:p>
            <a:pPr lvl="0" algn="ctr">
              <a:spcBef>
                <a:spcPct val="0"/>
              </a:spcBef>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Reducible</a:t>
            </a:r>
            <a:r>
              <a:rPr kumimoji="0" lang="en-US" sz="4000" b="0" i="0" u="sng" strike="noStrike" kern="1200" cap="none" spc="0" normalizeH="0" noProof="0" dirty="0" smtClean="0">
                <a:ln>
                  <a:noFill/>
                </a:ln>
                <a:solidFill>
                  <a:schemeClr val="tx1"/>
                </a:solidFill>
                <a:effectLst/>
                <a:uLnTx/>
                <a:uFillTx/>
                <a:latin typeface="+mj-lt"/>
                <a:ea typeface="+mj-ea"/>
                <a:cs typeface="+mj-cs"/>
              </a:rPr>
              <a:t> </a:t>
            </a:r>
            <a:r>
              <a:rPr kumimoji="0" lang="en-US" sz="4000" b="0" i="0" u="sng" strike="noStrike" kern="1200" cap="none" spc="0" normalizeH="0" baseline="0" noProof="0" dirty="0" smtClean="0">
                <a:ln>
                  <a:noFill/>
                </a:ln>
                <a:solidFill>
                  <a:schemeClr val="tx1"/>
                </a:solidFill>
                <a:effectLst/>
                <a:uLnTx/>
                <a:uFillTx/>
                <a:latin typeface="+mj-lt"/>
                <a:ea typeface="+mj-ea"/>
                <a:cs typeface="+mj-cs"/>
              </a:rPr>
              <a:t>Representations (</a:t>
            </a:r>
            <a:r>
              <a:rPr kumimoji="0" lang="en-US" sz="4000" b="0" i="0" u="sng" strike="noStrike" kern="1200" cap="none" spc="0" normalizeH="0" baseline="0" noProof="0" dirty="0" smtClean="0">
                <a:ln>
                  <a:noFill/>
                </a:ln>
                <a:solidFill>
                  <a:schemeClr val="tx1"/>
                </a:solidFill>
                <a:effectLst/>
                <a:uLnTx/>
                <a:uFillTx/>
                <a:latin typeface="Symbol" pitchFamily="18" charset="2"/>
                <a:ea typeface="+mj-ea"/>
                <a:cs typeface="+mj-cs"/>
              </a:rPr>
              <a:t>G</a:t>
            </a:r>
            <a:r>
              <a:rPr kumimoji="0" lang="en-US" sz="4000" b="0" i="0" u="sng" strike="noStrike" kern="1200" cap="none" spc="0" normalizeH="0" baseline="0" noProof="0" dirty="0" smtClean="0">
                <a:ln>
                  <a:noFill/>
                </a:ln>
                <a:solidFill>
                  <a:schemeClr val="tx1"/>
                </a:solidFill>
                <a:effectLst/>
                <a:uLnTx/>
                <a:uFillTx/>
                <a:latin typeface="+mj-lt"/>
                <a:ea typeface="+mj-ea"/>
                <a:cs typeface="+mj-cs"/>
              </a:rPr>
              <a:t>)</a:t>
            </a:r>
            <a:endParaRPr lang="en-US" sz="4000" u="sng" baseline="-25000" dirty="0"/>
          </a:p>
        </p:txBody>
      </p:sp>
      <p:sp>
        <p:nvSpPr>
          <p:cNvPr id="12" name="Rectangle 11"/>
          <p:cNvSpPr/>
          <p:nvPr/>
        </p:nvSpPr>
        <p:spPr>
          <a:xfrm>
            <a:off x="309403" y="1257982"/>
            <a:ext cx="8785610" cy="4308872"/>
          </a:xfrm>
          <a:prstGeom prst="rect">
            <a:avLst/>
          </a:prstGeom>
        </p:spPr>
        <p:txBody>
          <a:bodyPr wrap="square">
            <a:spAutoFit/>
          </a:bodyPr>
          <a:lstStyle/>
          <a:p>
            <a:pPr marL="171450" indent="-171450">
              <a:spcAft>
                <a:spcPts val="1200"/>
              </a:spcAft>
              <a:buFont typeface="Arial" pitchFamily="34" charset="0"/>
              <a:buChar char="•"/>
            </a:pPr>
            <a:r>
              <a:rPr lang="en-US" sz="2800" dirty="0" smtClean="0"/>
              <a:t>A representation of a symmetry operation of a group. </a:t>
            </a:r>
          </a:p>
          <a:p>
            <a:pPr marL="171450" indent="-171450">
              <a:spcAft>
                <a:spcPts val="1200"/>
              </a:spcAft>
              <a:buFont typeface="Arial" pitchFamily="34" charset="0"/>
              <a:buChar char="•"/>
            </a:pPr>
            <a:r>
              <a:rPr lang="en-US" sz="2800" b="1" dirty="0" smtClean="0"/>
              <a:t>CAN</a:t>
            </a:r>
            <a:r>
              <a:rPr lang="en-US" sz="2800" dirty="0" smtClean="0"/>
              <a:t> be expressed in terms of a representation of lower dimension. </a:t>
            </a:r>
          </a:p>
          <a:p>
            <a:pPr marL="171450" indent="-171450">
              <a:spcAft>
                <a:spcPts val="1200"/>
              </a:spcAft>
              <a:buFont typeface="Arial" pitchFamily="34" charset="0"/>
              <a:buChar char="•"/>
            </a:pPr>
            <a:r>
              <a:rPr lang="en-US" sz="2800" b="1" dirty="0" smtClean="0"/>
              <a:t>CAN</a:t>
            </a:r>
            <a:r>
              <a:rPr lang="en-US" sz="2800" dirty="0" smtClean="0"/>
              <a:t> be broken down into a simpler form.</a:t>
            </a:r>
          </a:p>
          <a:p>
            <a:pPr marL="171450" indent="-171450">
              <a:spcAft>
                <a:spcPts val="1200"/>
              </a:spcAft>
              <a:buFont typeface="Arial" pitchFamily="34" charset="0"/>
              <a:buChar char="•"/>
            </a:pPr>
            <a:r>
              <a:rPr lang="en-US" sz="2800" dirty="0" smtClean="0"/>
              <a:t>Characters </a:t>
            </a:r>
            <a:r>
              <a:rPr lang="en-US" sz="2800" b="1" dirty="0" smtClean="0"/>
              <a:t>CAN</a:t>
            </a:r>
            <a:r>
              <a:rPr lang="en-US" sz="2800" dirty="0" smtClean="0"/>
              <a:t> be further </a:t>
            </a:r>
            <a:r>
              <a:rPr lang="en-US" sz="2800" dirty="0" err="1" smtClean="0"/>
              <a:t>diagonalized</a:t>
            </a:r>
            <a:r>
              <a:rPr lang="en-US" sz="2800" dirty="0" smtClean="0"/>
              <a:t>. </a:t>
            </a:r>
          </a:p>
          <a:p>
            <a:pPr marL="171450" indent="-171450">
              <a:spcAft>
                <a:spcPts val="1200"/>
              </a:spcAft>
              <a:buFont typeface="Arial" pitchFamily="34" charset="0"/>
              <a:buChar char="•"/>
            </a:pPr>
            <a:r>
              <a:rPr lang="en-US" sz="2800" dirty="0" smtClean="0"/>
              <a:t>Are composed of the direct sum of irreducible representations.</a:t>
            </a:r>
          </a:p>
          <a:p>
            <a:pPr marL="171450" indent="-171450">
              <a:spcAft>
                <a:spcPts val="1200"/>
              </a:spcAft>
              <a:buFont typeface="Arial" pitchFamily="34" charset="0"/>
              <a:buChar char="•"/>
            </a:pPr>
            <a:r>
              <a:rPr lang="en-US" sz="2800" dirty="0" smtClean="0"/>
              <a:t>Infinite possibilities.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485" y="1249248"/>
            <a:ext cx="8178085" cy="461665"/>
          </a:xfrm>
          <a:prstGeom prst="rect">
            <a:avLst/>
          </a:prstGeom>
          <a:noFill/>
        </p:spPr>
        <p:txBody>
          <a:bodyPr wrap="square" rtlCol="0">
            <a:spAutoFit/>
          </a:bodyPr>
          <a:lstStyle/>
          <a:p>
            <a:r>
              <a:rPr lang="en-US" sz="2400" b="1" dirty="0" smtClean="0"/>
              <a:t>Group theory </a:t>
            </a:r>
            <a:r>
              <a:rPr lang="en-US" sz="2400" dirty="0" smtClean="0"/>
              <a:t>studies the algebraic structures known as </a:t>
            </a:r>
            <a:r>
              <a:rPr lang="en-US" sz="2400" b="1" dirty="0" smtClean="0"/>
              <a:t>groups</a:t>
            </a:r>
            <a:r>
              <a:rPr lang="en-US" sz="2400" dirty="0" smtClean="0"/>
              <a:t>.</a:t>
            </a:r>
            <a:endParaRPr lang="en-US" sz="2400" dirty="0"/>
          </a:p>
        </p:txBody>
      </p:sp>
      <p:sp>
        <p:nvSpPr>
          <p:cNvPr id="5" name="TextBox 4"/>
          <p:cNvSpPr txBox="1"/>
          <p:nvPr/>
        </p:nvSpPr>
        <p:spPr>
          <a:xfrm>
            <a:off x="376238" y="1955442"/>
            <a:ext cx="8178085" cy="1569660"/>
          </a:xfrm>
          <a:prstGeom prst="rect">
            <a:avLst/>
          </a:prstGeom>
          <a:noFill/>
        </p:spPr>
        <p:txBody>
          <a:bodyPr wrap="square" rtlCol="0">
            <a:spAutoFit/>
          </a:bodyPr>
          <a:lstStyle/>
          <a:p>
            <a:r>
              <a:rPr lang="en-US" sz="2400" b="1" dirty="0" smtClean="0"/>
              <a:t>Group- </a:t>
            </a:r>
            <a:r>
              <a:rPr lang="en-US" sz="2400" dirty="0" smtClean="0"/>
              <a:t>a set of </a:t>
            </a:r>
            <a:r>
              <a:rPr lang="en-US" sz="2400" u="sng" dirty="0" smtClean="0"/>
              <a:t>elements</a:t>
            </a:r>
            <a:r>
              <a:rPr lang="en-US" sz="2400" dirty="0" smtClean="0"/>
              <a:t> together with an </a:t>
            </a:r>
            <a:r>
              <a:rPr lang="en-US" sz="2400" u="sng" dirty="0" smtClean="0"/>
              <a:t>operation</a:t>
            </a:r>
            <a:r>
              <a:rPr lang="en-US" sz="2400" dirty="0" smtClean="0"/>
              <a:t> that combines any two of its elements to form a third element satisfying four conditions called the group axioms, namely closure, </a:t>
            </a:r>
            <a:r>
              <a:rPr lang="en-US" sz="2400" dirty="0" err="1" smtClean="0"/>
              <a:t>associativity</a:t>
            </a:r>
            <a:r>
              <a:rPr lang="en-US" sz="2400" dirty="0" smtClean="0"/>
              <a:t>, identity and </a:t>
            </a:r>
            <a:r>
              <a:rPr lang="en-US" sz="2400" dirty="0" err="1" smtClean="0"/>
              <a:t>invertibility</a:t>
            </a:r>
            <a:r>
              <a:rPr lang="en-US" sz="2400" dirty="0" smtClean="0"/>
              <a:t>.</a:t>
            </a:r>
            <a:endParaRPr lang="en-US" sz="2400" dirty="0"/>
          </a:p>
        </p:txBody>
      </p:sp>
      <p:sp>
        <p:nvSpPr>
          <p:cNvPr id="6" name="TextBox 5"/>
          <p:cNvSpPr txBox="1"/>
          <p:nvPr/>
        </p:nvSpPr>
        <p:spPr>
          <a:xfrm>
            <a:off x="90147" y="3799269"/>
            <a:ext cx="8963698" cy="523220"/>
          </a:xfrm>
          <a:prstGeom prst="rect">
            <a:avLst/>
          </a:prstGeom>
          <a:noFill/>
        </p:spPr>
        <p:txBody>
          <a:bodyPr wrap="square" rtlCol="0">
            <a:spAutoFit/>
          </a:bodyPr>
          <a:lstStyle/>
          <a:p>
            <a:pPr algn="ctr"/>
            <a:r>
              <a:rPr lang="en-US" sz="2800" dirty="0" smtClean="0">
                <a:solidFill>
                  <a:srgbClr val="FF0000"/>
                </a:solidFill>
              </a:rPr>
              <a:t>Does not have to be symmetry operations and elements!</a:t>
            </a:r>
            <a:endParaRPr lang="en-US" sz="2800" dirty="0">
              <a:solidFill>
                <a:srgbClr val="FF0000"/>
              </a:solidFill>
            </a:endParaRPr>
          </a:p>
        </p:txBody>
      </p:sp>
      <p:sp>
        <p:nvSpPr>
          <p:cNvPr id="7" name="TextBox 6"/>
          <p:cNvSpPr txBox="1"/>
          <p:nvPr/>
        </p:nvSpPr>
        <p:spPr>
          <a:xfrm>
            <a:off x="376238" y="4559122"/>
            <a:ext cx="8767762" cy="1200329"/>
          </a:xfrm>
          <a:prstGeom prst="rect">
            <a:avLst/>
          </a:prstGeom>
          <a:noFill/>
        </p:spPr>
        <p:txBody>
          <a:bodyPr wrap="square" rtlCol="0">
            <a:spAutoFit/>
          </a:bodyPr>
          <a:lstStyle/>
          <a:p>
            <a:r>
              <a:rPr lang="en-US" sz="2400" b="1" dirty="0" smtClean="0"/>
              <a:t>Example</a:t>
            </a:r>
            <a:r>
              <a:rPr lang="en-US" sz="2400" dirty="0" smtClean="0"/>
              <a:t>: All integers with the addition operation form a group.</a:t>
            </a:r>
          </a:p>
          <a:p>
            <a:r>
              <a:rPr lang="en-US" sz="2400" dirty="0" smtClean="0"/>
              <a:t>	</a:t>
            </a:r>
          </a:p>
          <a:p>
            <a:r>
              <a:rPr lang="en-US" sz="2400" dirty="0" smtClean="0"/>
              <a:t>	</a:t>
            </a:r>
            <a:endParaRPr lang="en-US" sz="2400" dirty="0"/>
          </a:p>
        </p:txBody>
      </p:sp>
      <p:sp>
        <p:nvSpPr>
          <p:cNvPr id="8" name="Rectangle 7"/>
          <p:cNvSpPr/>
          <p:nvPr/>
        </p:nvSpPr>
        <p:spPr>
          <a:xfrm>
            <a:off x="1554454" y="5098892"/>
            <a:ext cx="6160533" cy="954107"/>
          </a:xfrm>
          <a:prstGeom prst="rect">
            <a:avLst/>
          </a:prstGeom>
        </p:spPr>
        <p:txBody>
          <a:bodyPr wrap="none">
            <a:spAutoFit/>
          </a:bodyPr>
          <a:lstStyle/>
          <a:p>
            <a:r>
              <a:rPr lang="en-US" sz="2800" dirty="0" smtClean="0"/>
              <a:t>Elements:      -n … -3, -2, -1, 0, 1, 2, 3, … n</a:t>
            </a:r>
          </a:p>
          <a:p>
            <a:r>
              <a:rPr lang="en-US" sz="2800" dirty="0" smtClean="0"/>
              <a:t>Operation:                  addition (+)</a:t>
            </a:r>
            <a:endParaRPr lang="en-US" sz="2800" dirty="0"/>
          </a:p>
        </p:txBody>
      </p:sp>
      <p:sp>
        <p:nvSpPr>
          <p:cNvPr id="10" name="TextBox 9"/>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Group Theory</a:t>
            </a: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
            <a:ext cx="8229600" cy="1143000"/>
          </a:xfrm>
        </p:spPr>
        <p:txBody>
          <a:bodyPr>
            <a:normAutofit/>
          </a:bodyPr>
          <a:lstStyle/>
          <a:p>
            <a:r>
              <a:rPr lang="en-US" sz="4000" u="sng" dirty="0" smtClean="0"/>
              <a:t>Irreducible Representation</a:t>
            </a:r>
            <a:endParaRPr lang="en-US" sz="4000" u="sng" dirty="0"/>
          </a:p>
        </p:txBody>
      </p:sp>
      <p:sp>
        <p:nvSpPr>
          <p:cNvPr id="4" name="Rectangle 3"/>
          <p:cNvSpPr/>
          <p:nvPr/>
        </p:nvSpPr>
        <p:spPr>
          <a:xfrm>
            <a:off x="556856" y="893119"/>
            <a:ext cx="8308848" cy="3724096"/>
          </a:xfrm>
          <a:prstGeom prst="rect">
            <a:avLst/>
          </a:prstGeom>
        </p:spPr>
        <p:txBody>
          <a:bodyPr wrap="square">
            <a:spAutoFit/>
          </a:bodyPr>
          <a:lstStyle/>
          <a:p>
            <a:pPr marL="171450" indent="-171450">
              <a:spcAft>
                <a:spcPts val="1200"/>
              </a:spcAft>
              <a:buFont typeface="Arial" pitchFamily="34" charset="0"/>
              <a:buChar char="•"/>
            </a:pPr>
            <a:r>
              <a:rPr lang="en-US" sz="2800" dirty="0" smtClean="0"/>
              <a:t>A fundamental representation of a symmetry operation of a group.</a:t>
            </a:r>
          </a:p>
          <a:p>
            <a:pPr marL="171450" indent="-171450">
              <a:spcAft>
                <a:spcPts val="1200"/>
              </a:spcAft>
              <a:buFont typeface="Arial" pitchFamily="34" charset="0"/>
              <a:buChar char="•"/>
            </a:pPr>
            <a:r>
              <a:rPr lang="en-US" sz="2800" b="1" dirty="0" smtClean="0"/>
              <a:t>CANNOT</a:t>
            </a:r>
            <a:r>
              <a:rPr lang="en-US" sz="2800" dirty="0" smtClean="0"/>
              <a:t> be expressed in terms of a representation of lower dimension.</a:t>
            </a:r>
          </a:p>
          <a:p>
            <a:pPr marL="171450" indent="-171450">
              <a:spcAft>
                <a:spcPts val="1200"/>
              </a:spcAft>
              <a:buFont typeface="Arial" pitchFamily="34" charset="0"/>
              <a:buChar char="•"/>
            </a:pPr>
            <a:r>
              <a:rPr lang="en-US" sz="2800" b="1" dirty="0" smtClean="0"/>
              <a:t>CANNOT</a:t>
            </a:r>
            <a:r>
              <a:rPr lang="en-US" sz="2800" dirty="0" smtClean="0"/>
              <a:t> be broken down into a simpler form.</a:t>
            </a:r>
          </a:p>
          <a:p>
            <a:pPr marL="171450" indent="-171450">
              <a:spcAft>
                <a:spcPts val="1200"/>
              </a:spcAft>
              <a:buFont typeface="Arial" pitchFamily="34" charset="0"/>
              <a:buChar char="•"/>
            </a:pPr>
            <a:r>
              <a:rPr lang="en-US" sz="2800" dirty="0" smtClean="0"/>
              <a:t>Characters </a:t>
            </a:r>
            <a:r>
              <a:rPr lang="en-US" sz="2800" b="1" dirty="0" smtClean="0"/>
              <a:t>CANNOT</a:t>
            </a:r>
            <a:r>
              <a:rPr lang="en-US" sz="2800" dirty="0" smtClean="0"/>
              <a:t> be further </a:t>
            </a:r>
            <a:r>
              <a:rPr lang="en-US" sz="2800" dirty="0" err="1" smtClean="0"/>
              <a:t>diagonalized</a:t>
            </a:r>
            <a:r>
              <a:rPr lang="en-US" sz="2800" dirty="0" smtClean="0"/>
              <a:t>.</a:t>
            </a:r>
          </a:p>
          <a:p>
            <a:pPr marL="171450" indent="-171450">
              <a:spcAft>
                <a:spcPts val="1200"/>
              </a:spcAft>
              <a:buFont typeface="Arial" pitchFamily="34" charset="0"/>
              <a:buChar char="•"/>
            </a:pPr>
            <a:r>
              <a:rPr lang="en-US" sz="2800" dirty="0" smtClean="0"/>
              <a:t>Small finite number dictated by the point group.</a:t>
            </a:r>
          </a:p>
        </p:txBody>
      </p:sp>
      <p:pic>
        <p:nvPicPr>
          <p:cNvPr id="6" name="Picture 3"/>
          <p:cNvPicPr>
            <a:picLocks noChangeAspect="1" noChangeArrowheads="1"/>
          </p:cNvPicPr>
          <p:nvPr/>
        </p:nvPicPr>
        <p:blipFill>
          <a:blip r:embed="rId2" cstate="print"/>
          <a:srcRect/>
          <a:stretch>
            <a:fillRect/>
          </a:stretch>
        </p:blipFill>
        <p:spPr bwMode="auto">
          <a:xfrm>
            <a:off x="1467440" y="4560240"/>
            <a:ext cx="6602785" cy="1897966"/>
          </a:xfrm>
          <a:prstGeom prst="rect">
            <a:avLst/>
          </a:prstGeom>
          <a:noFill/>
          <a:ln w="9525">
            <a:noFill/>
            <a:miter lim="800000"/>
            <a:headEnd/>
            <a:tailEnd/>
          </a:ln>
        </p:spPr>
      </p:pic>
      <p:sp>
        <p:nvSpPr>
          <p:cNvPr id="7" name="Oval 6"/>
          <p:cNvSpPr/>
          <p:nvPr/>
        </p:nvSpPr>
        <p:spPr>
          <a:xfrm>
            <a:off x="2131102" y="5297268"/>
            <a:ext cx="3250429" cy="30961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7109" y="6435669"/>
            <a:ext cx="8400377" cy="369332"/>
          </a:xfrm>
          <a:prstGeom prst="rect">
            <a:avLst/>
          </a:prstGeom>
        </p:spPr>
        <p:txBody>
          <a:bodyPr wrap="none">
            <a:spAutoFit/>
          </a:bodyPr>
          <a:lstStyle/>
          <a:p>
            <a:r>
              <a:rPr lang="en-US" dirty="0" smtClean="0">
                <a:solidFill>
                  <a:srgbClr val="FF0000"/>
                </a:solidFill>
              </a:rPr>
              <a:t>The goal: Find a reducible representation and convert it into irreducible representations.</a:t>
            </a:r>
            <a:endParaRPr lang="en-US" dirty="0">
              <a:solidFill>
                <a:srgbClr val="FF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452" y="1123128"/>
            <a:ext cx="6208643" cy="4760837"/>
          </a:xfrm>
        </p:spPr>
        <p:txBody>
          <a:bodyPr>
            <a:normAutofit/>
          </a:bodyPr>
          <a:lstStyle/>
          <a:p>
            <a:r>
              <a:rPr lang="en-US" dirty="0" smtClean="0"/>
              <a:t>Subgroups</a:t>
            </a:r>
          </a:p>
          <a:p>
            <a:r>
              <a:rPr lang="en-US" dirty="0" smtClean="0"/>
              <a:t>Representations</a:t>
            </a:r>
          </a:p>
          <a:p>
            <a:pPr lvl="1"/>
            <a:r>
              <a:rPr lang="en-US" dirty="0" smtClean="0"/>
              <a:t>Reducible</a:t>
            </a:r>
          </a:p>
          <a:p>
            <a:pPr lvl="1"/>
            <a:r>
              <a:rPr lang="en-US" dirty="0" smtClean="0"/>
              <a:t>Irreducible</a:t>
            </a:r>
          </a:p>
          <a:p>
            <a:r>
              <a:rPr lang="en-US" dirty="0" smtClean="0"/>
              <a:t>Basis Functions</a:t>
            </a:r>
          </a:p>
          <a:p>
            <a:r>
              <a:rPr lang="en-US" dirty="0" smtClean="0"/>
              <a:t>Similarity Transformations</a:t>
            </a:r>
          </a:p>
          <a:p>
            <a:pPr lvl="1"/>
            <a:r>
              <a:rPr lang="en-US" dirty="0" smtClean="0"/>
              <a:t>Conjugates</a:t>
            </a:r>
          </a:p>
          <a:p>
            <a:pPr lvl="1"/>
            <a:r>
              <a:rPr lang="en-US" dirty="0" smtClean="0"/>
              <a:t>Classes</a:t>
            </a:r>
          </a:p>
        </p:txBody>
      </p:sp>
      <p:sp>
        <p:nvSpPr>
          <p:cNvPr id="4" name="Title 1"/>
          <p:cNvSpPr>
            <a:spLocks noGrp="1"/>
          </p:cNvSpPr>
          <p:nvPr>
            <p:ph type="title"/>
          </p:nvPr>
        </p:nvSpPr>
        <p:spPr>
          <a:xfrm>
            <a:off x="439094" y="3048"/>
            <a:ext cx="8229600" cy="1143000"/>
          </a:xfrm>
        </p:spPr>
        <p:txBody>
          <a:bodyPr>
            <a:normAutofit/>
          </a:bodyPr>
          <a:lstStyle/>
          <a:p>
            <a:r>
              <a:rPr lang="en-US" sz="4000" u="sng" dirty="0" smtClean="0"/>
              <a:t>Additional Rules/Definitions</a:t>
            </a:r>
            <a:endParaRPr lang="en-US" sz="4000" u="sng" dirty="0"/>
          </a:p>
        </p:txBody>
      </p:sp>
      <p:pic>
        <p:nvPicPr>
          <p:cNvPr id="84994" name="Picture 2" descr="http://people.emich.edu/dadams18/classpage/smiley%20face%20symmetry.png"/>
          <p:cNvPicPr>
            <a:picLocks noChangeAspect="1" noChangeArrowheads="1"/>
          </p:cNvPicPr>
          <p:nvPr/>
        </p:nvPicPr>
        <p:blipFill>
          <a:blip r:embed="rId2" cstate="print"/>
          <a:srcRect/>
          <a:stretch>
            <a:fillRect/>
          </a:stretch>
        </p:blipFill>
        <p:spPr bwMode="auto">
          <a:xfrm>
            <a:off x="5708236" y="1272414"/>
            <a:ext cx="3104460" cy="3104461"/>
          </a:xfrm>
          <a:prstGeom prst="rect">
            <a:avLst/>
          </a:prstGeom>
          <a:noFill/>
        </p:spPr>
      </p:pic>
      <p:sp>
        <p:nvSpPr>
          <p:cNvPr id="5" name="Oval 4"/>
          <p:cNvSpPr/>
          <p:nvPr/>
        </p:nvSpPr>
        <p:spPr>
          <a:xfrm>
            <a:off x="423361" y="3322609"/>
            <a:ext cx="3262962" cy="635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Basis Functions</a:t>
            </a:r>
            <a:endParaRPr lang="en-US" sz="4000" u="sng" dirty="0"/>
          </a:p>
        </p:txBody>
      </p:sp>
      <p:pic>
        <p:nvPicPr>
          <p:cNvPr id="4" name="Picture 4" descr="http://cache.graphicslib.viator.com/graphicslib/thumbs360x240/3588/SITours/skip-the-line-eiffel-tower-ticket-in-paris-in-paris-128359.jpg"/>
          <p:cNvPicPr>
            <a:picLocks noChangeAspect="1" noChangeArrowheads="1"/>
          </p:cNvPicPr>
          <p:nvPr/>
        </p:nvPicPr>
        <p:blipFill>
          <a:blip r:embed="rId2" cstate="print"/>
          <a:srcRect/>
          <a:stretch>
            <a:fillRect/>
          </a:stretch>
        </p:blipFill>
        <p:spPr bwMode="auto">
          <a:xfrm>
            <a:off x="84699" y="3457772"/>
            <a:ext cx="4362843" cy="2908563"/>
          </a:xfrm>
          <a:prstGeom prst="rect">
            <a:avLst/>
          </a:prstGeom>
          <a:noFill/>
        </p:spPr>
      </p:pic>
      <p:sp>
        <p:nvSpPr>
          <p:cNvPr id="5" name="TextBox 4"/>
          <p:cNvSpPr txBox="1"/>
          <p:nvPr/>
        </p:nvSpPr>
        <p:spPr>
          <a:xfrm>
            <a:off x="756017" y="6403359"/>
            <a:ext cx="2879545" cy="400110"/>
          </a:xfrm>
          <a:prstGeom prst="rect">
            <a:avLst/>
          </a:prstGeom>
          <a:noFill/>
        </p:spPr>
        <p:txBody>
          <a:bodyPr wrap="square" rtlCol="0">
            <a:spAutoFit/>
          </a:bodyPr>
          <a:lstStyle/>
          <a:p>
            <a:pPr algn="ctr"/>
            <a:r>
              <a:rPr lang="en-US" sz="2000" dirty="0" smtClean="0"/>
              <a:t>Eiffel Tower (C</a:t>
            </a:r>
            <a:r>
              <a:rPr lang="en-US" sz="2000" baseline="-25000" dirty="0" smtClean="0"/>
              <a:t>4v</a:t>
            </a:r>
            <a:r>
              <a:rPr lang="en-US" sz="2000" dirty="0" smtClean="0"/>
              <a:t>)</a:t>
            </a:r>
            <a:endParaRPr lang="en-US" sz="2000" dirty="0"/>
          </a:p>
        </p:txBody>
      </p:sp>
      <p:sp>
        <p:nvSpPr>
          <p:cNvPr id="7" name="TextBox 6"/>
          <p:cNvSpPr txBox="1"/>
          <p:nvPr/>
        </p:nvSpPr>
        <p:spPr>
          <a:xfrm>
            <a:off x="404735" y="929391"/>
            <a:ext cx="8289561" cy="523220"/>
          </a:xfrm>
          <a:prstGeom prst="rect">
            <a:avLst/>
          </a:prstGeom>
          <a:noFill/>
        </p:spPr>
        <p:txBody>
          <a:bodyPr wrap="square" rtlCol="0">
            <a:spAutoFit/>
          </a:bodyPr>
          <a:lstStyle/>
          <a:p>
            <a:pPr algn="ctr"/>
            <a:r>
              <a:rPr lang="en-US" sz="2800" dirty="0" smtClean="0"/>
              <a:t>Reducible and irreducible representations of what?</a:t>
            </a:r>
            <a:endParaRPr lang="en-US" sz="2800" dirty="0"/>
          </a:p>
        </p:txBody>
      </p:sp>
      <p:sp>
        <p:nvSpPr>
          <p:cNvPr id="8" name="Rectangle 7"/>
          <p:cNvSpPr/>
          <p:nvPr/>
        </p:nvSpPr>
        <p:spPr>
          <a:xfrm>
            <a:off x="876959" y="1495797"/>
            <a:ext cx="7361507" cy="646331"/>
          </a:xfrm>
          <a:prstGeom prst="rect">
            <a:avLst/>
          </a:prstGeom>
        </p:spPr>
        <p:txBody>
          <a:bodyPr wrap="square">
            <a:spAutoFit/>
          </a:bodyPr>
          <a:lstStyle/>
          <a:p>
            <a:pPr>
              <a:spcAft>
                <a:spcPts val="1200"/>
              </a:spcAft>
            </a:pPr>
            <a:r>
              <a:rPr lang="en-US" b="1" dirty="0" smtClean="0"/>
              <a:t>A representation </a:t>
            </a:r>
            <a:r>
              <a:rPr lang="en-US" dirty="0" smtClean="0"/>
              <a:t>shows how </a:t>
            </a:r>
            <a:r>
              <a:rPr lang="en-US" dirty="0" smtClean="0">
                <a:solidFill>
                  <a:srgbClr val="FF0000"/>
                </a:solidFill>
              </a:rPr>
              <a:t>certain characteristics of an object </a:t>
            </a:r>
            <a:r>
              <a:rPr lang="en-US" dirty="0" smtClean="0"/>
              <a:t>behave under the symmetry operations of the group.</a:t>
            </a:r>
          </a:p>
        </p:txBody>
      </p:sp>
      <p:sp>
        <p:nvSpPr>
          <p:cNvPr id="9" name="Rectangle 8"/>
          <p:cNvSpPr/>
          <p:nvPr/>
        </p:nvSpPr>
        <p:spPr>
          <a:xfrm>
            <a:off x="2113314" y="2153661"/>
            <a:ext cx="4912307" cy="523220"/>
          </a:xfrm>
          <a:prstGeom prst="rect">
            <a:avLst/>
          </a:prstGeom>
        </p:spPr>
        <p:txBody>
          <a:bodyPr wrap="none">
            <a:spAutoFit/>
          </a:bodyPr>
          <a:lstStyle/>
          <a:p>
            <a:r>
              <a:rPr lang="en-US" sz="2000" dirty="0" smtClean="0">
                <a:solidFill>
                  <a:srgbClr val="FF0000"/>
                </a:solidFill>
              </a:rPr>
              <a:t>certain characteristics of an object </a:t>
            </a:r>
            <a:r>
              <a:rPr lang="en-US" sz="2800" b="1" dirty="0" smtClean="0"/>
              <a:t>= basis </a:t>
            </a:r>
            <a:endParaRPr lang="en-US" sz="2800" b="1" dirty="0"/>
          </a:p>
        </p:txBody>
      </p:sp>
      <p:sp>
        <p:nvSpPr>
          <p:cNvPr id="10" name="TextBox 9"/>
          <p:cNvSpPr txBox="1"/>
          <p:nvPr/>
        </p:nvSpPr>
        <p:spPr>
          <a:xfrm>
            <a:off x="1630500" y="2820316"/>
            <a:ext cx="5860969" cy="400110"/>
          </a:xfrm>
          <a:prstGeom prst="rect">
            <a:avLst/>
          </a:prstGeom>
          <a:noFill/>
        </p:spPr>
        <p:txBody>
          <a:bodyPr wrap="square" rtlCol="0">
            <a:spAutoFit/>
          </a:bodyPr>
          <a:lstStyle/>
          <a:p>
            <a:pPr algn="ctr"/>
            <a:r>
              <a:rPr lang="en-US" sz="2000" dirty="0" smtClean="0"/>
              <a:t>How does (</a:t>
            </a:r>
            <a:r>
              <a:rPr lang="en-US" sz="2000" b="1" dirty="0" smtClean="0"/>
              <a:t>basis</a:t>
            </a:r>
            <a:r>
              <a:rPr lang="en-US" sz="2000" dirty="0" smtClean="0"/>
              <a:t>) behave under the operations of C</a:t>
            </a:r>
            <a:r>
              <a:rPr lang="en-US" sz="2000" baseline="-25000" dirty="0" smtClean="0"/>
              <a:t>4v</a:t>
            </a:r>
            <a:r>
              <a:rPr lang="en-US" sz="2000" dirty="0" smtClean="0"/>
              <a:t>?  </a:t>
            </a:r>
            <a:endParaRPr lang="en-US" sz="2000" dirty="0"/>
          </a:p>
        </p:txBody>
      </p:sp>
      <p:sp>
        <p:nvSpPr>
          <p:cNvPr id="11" name="TextBox 10"/>
          <p:cNvSpPr txBox="1"/>
          <p:nvPr/>
        </p:nvSpPr>
        <p:spPr>
          <a:xfrm>
            <a:off x="5492520" y="3423977"/>
            <a:ext cx="2792166" cy="3139321"/>
          </a:xfrm>
          <a:prstGeom prst="rect">
            <a:avLst/>
          </a:prstGeom>
          <a:noFill/>
        </p:spPr>
        <p:txBody>
          <a:bodyPr wrap="square" rtlCol="0">
            <a:spAutoFit/>
          </a:bodyPr>
          <a:lstStyle/>
          <a:p>
            <a:pPr>
              <a:spcAft>
                <a:spcPts val="600"/>
              </a:spcAft>
            </a:pPr>
            <a:r>
              <a:rPr lang="en-US" sz="2400" u="sng" dirty="0" smtClean="0"/>
              <a:t>Basis:</a:t>
            </a:r>
          </a:p>
          <a:p>
            <a:pPr marL="231775">
              <a:spcAft>
                <a:spcPts val="600"/>
              </a:spcAft>
            </a:pPr>
            <a:r>
              <a:rPr lang="en-US" sz="2400" dirty="0" smtClean="0"/>
              <a:t>bolts in the frame</a:t>
            </a:r>
          </a:p>
          <a:p>
            <a:pPr marL="231775">
              <a:spcAft>
                <a:spcPts val="600"/>
              </a:spcAft>
            </a:pPr>
            <a:r>
              <a:rPr lang="en-US" sz="2400" dirty="0" smtClean="0"/>
              <a:t>security guards</a:t>
            </a:r>
          </a:p>
          <a:p>
            <a:pPr marL="231775">
              <a:spcAft>
                <a:spcPts val="600"/>
              </a:spcAft>
            </a:pPr>
            <a:r>
              <a:rPr lang="en-US" sz="2400" dirty="0" smtClean="0"/>
              <a:t>stairwells</a:t>
            </a:r>
          </a:p>
          <a:p>
            <a:pPr marL="231775">
              <a:spcAft>
                <a:spcPts val="600"/>
              </a:spcAft>
            </a:pPr>
            <a:r>
              <a:rPr lang="en-US" sz="2400" dirty="0" smtClean="0"/>
              <a:t>open spaces</a:t>
            </a:r>
          </a:p>
          <a:p>
            <a:pPr marL="231775">
              <a:spcAft>
                <a:spcPts val="600"/>
              </a:spcAft>
            </a:pPr>
            <a:r>
              <a:rPr lang="en-US" sz="2400" dirty="0" smtClean="0"/>
              <a:t>cameras</a:t>
            </a:r>
          </a:p>
          <a:p>
            <a:pPr marL="231775">
              <a:spcAft>
                <a:spcPts val="600"/>
              </a:spcAft>
            </a:pPr>
            <a:r>
              <a:rPr lang="en-US" sz="2400" dirty="0" smtClean="0"/>
              <a:t>restrooms</a:t>
            </a:r>
            <a:endParaRPr lang="en-US" sz="2400"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Basis Functions</a:t>
            </a:r>
            <a:endParaRPr lang="en-US" sz="4000" u="sng" dirty="0"/>
          </a:p>
        </p:txBody>
      </p:sp>
      <p:sp>
        <p:nvSpPr>
          <p:cNvPr id="8" name="TextBox 7"/>
          <p:cNvSpPr txBox="1"/>
          <p:nvPr/>
        </p:nvSpPr>
        <p:spPr>
          <a:xfrm>
            <a:off x="4907365" y="2072592"/>
            <a:ext cx="3619693" cy="4031873"/>
          </a:xfrm>
          <a:prstGeom prst="rect">
            <a:avLst/>
          </a:prstGeom>
          <a:noFill/>
        </p:spPr>
        <p:txBody>
          <a:bodyPr wrap="square" rtlCol="0">
            <a:spAutoFit/>
          </a:bodyPr>
          <a:lstStyle/>
          <a:p>
            <a:pPr>
              <a:spcAft>
                <a:spcPts val="600"/>
              </a:spcAft>
            </a:pPr>
            <a:r>
              <a:rPr lang="en-US" sz="2400" u="sng" dirty="0" smtClean="0"/>
              <a:t>For molecules/materials:</a:t>
            </a:r>
          </a:p>
          <a:p>
            <a:pPr marL="231775">
              <a:spcAft>
                <a:spcPts val="600"/>
              </a:spcAft>
            </a:pPr>
            <a:r>
              <a:rPr lang="en-US" sz="2400" dirty="0" smtClean="0"/>
              <a:t>atoms</a:t>
            </a:r>
          </a:p>
          <a:p>
            <a:pPr marL="231775">
              <a:spcAft>
                <a:spcPts val="600"/>
              </a:spcAft>
            </a:pPr>
            <a:r>
              <a:rPr lang="en-US" sz="2400" dirty="0" err="1" smtClean="0"/>
              <a:t>cartisian</a:t>
            </a:r>
            <a:r>
              <a:rPr lang="en-US" sz="2400" dirty="0" smtClean="0"/>
              <a:t> coordinates</a:t>
            </a:r>
          </a:p>
          <a:p>
            <a:pPr marL="231775">
              <a:spcAft>
                <a:spcPts val="600"/>
              </a:spcAft>
            </a:pPr>
            <a:r>
              <a:rPr lang="en-US" sz="2400" dirty="0" err="1" smtClean="0"/>
              <a:t>orbitals</a:t>
            </a:r>
            <a:endParaRPr lang="en-US" sz="2400" dirty="0" smtClean="0"/>
          </a:p>
          <a:p>
            <a:pPr marL="231775">
              <a:spcAft>
                <a:spcPts val="600"/>
              </a:spcAft>
            </a:pPr>
            <a:r>
              <a:rPr lang="en-US" sz="2400" dirty="0" smtClean="0"/>
              <a:t>rotation direction</a:t>
            </a:r>
          </a:p>
          <a:p>
            <a:pPr marL="231775">
              <a:spcAft>
                <a:spcPts val="600"/>
              </a:spcAft>
            </a:pPr>
            <a:r>
              <a:rPr lang="en-US" sz="2400" dirty="0" smtClean="0"/>
              <a:t>bonds</a:t>
            </a:r>
          </a:p>
          <a:p>
            <a:pPr marL="231775">
              <a:spcAft>
                <a:spcPts val="600"/>
              </a:spcAft>
            </a:pPr>
            <a:r>
              <a:rPr lang="en-US" sz="2400" dirty="0" smtClean="0"/>
              <a:t>angles</a:t>
            </a:r>
          </a:p>
          <a:p>
            <a:pPr marL="231775">
              <a:spcAft>
                <a:spcPts val="600"/>
              </a:spcAft>
            </a:pPr>
            <a:r>
              <a:rPr lang="en-US" sz="2400" dirty="0" smtClean="0"/>
              <a:t>displacement vectors</a:t>
            </a:r>
          </a:p>
          <a:p>
            <a:pPr marL="231775">
              <a:spcAft>
                <a:spcPts val="600"/>
              </a:spcAft>
            </a:pPr>
            <a:r>
              <a:rPr lang="en-US" sz="2400" dirty="0" smtClean="0"/>
              <a:t>plane waves</a:t>
            </a:r>
            <a:endParaRPr lang="en-US" sz="2400" dirty="0"/>
          </a:p>
        </p:txBody>
      </p:sp>
      <p:sp>
        <p:nvSpPr>
          <p:cNvPr id="10" name="TextBox 9"/>
          <p:cNvSpPr txBox="1"/>
          <p:nvPr/>
        </p:nvSpPr>
        <p:spPr>
          <a:xfrm>
            <a:off x="374582" y="1013542"/>
            <a:ext cx="8369553" cy="461665"/>
          </a:xfrm>
          <a:prstGeom prst="rect">
            <a:avLst/>
          </a:prstGeom>
          <a:noFill/>
        </p:spPr>
        <p:txBody>
          <a:bodyPr wrap="square" rtlCol="0">
            <a:spAutoFit/>
          </a:bodyPr>
          <a:lstStyle/>
          <a:p>
            <a:pPr algn="ctr"/>
            <a:r>
              <a:rPr lang="en-US" sz="2400" dirty="0" smtClean="0"/>
              <a:t>How does (</a:t>
            </a:r>
            <a:r>
              <a:rPr lang="en-US" sz="2400" b="1" dirty="0" smtClean="0"/>
              <a:t>basis</a:t>
            </a:r>
            <a:r>
              <a:rPr lang="en-US" sz="2400" dirty="0" smtClean="0"/>
              <a:t>) behave under the operations of (point group)?  </a:t>
            </a:r>
            <a:endParaRPr lang="en-US" sz="2400" dirty="0"/>
          </a:p>
        </p:txBody>
      </p:sp>
      <p:pic>
        <p:nvPicPr>
          <p:cNvPr id="11" name="Picture 3"/>
          <p:cNvPicPr>
            <a:picLocks noChangeAspect="1" noChangeArrowheads="1"/>
          </p:cNvPicPr>
          <p:nvPr/>
        </p:nvPicPr>
        <p:blipFill>
          <a:blip r:embed="rId3" cstate="print"/>
          <a:srcRect/>
          <a:stretch>
            <a:fillRect/>
          </a:stretch>
        </p:blipFill>
        <p:spPr bwMode="auto">
          <a:xfrm>
            <a:off x="1536556" y="1625103"/>
            <a:ext cx="1559183" cy="1100171"/>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434510" y="3204202"/>
            <a:ext cx="1314382" cy="1146945"/>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1985448" y="2823587"/>
            <a:ext cx="1876425" cy="1800225"/>
          </a:xfrm>
          <a:prstGeom prst="rect">
            <a:avLst/>
          </a:prstGeom>
          <a:noFill/>
          <a:ln w="9525">
            <a:noFill/>
            <a:miter lim="800000"/>
            <a:headEnd/>
            <a:tailEnd/>
          </a:ln>
        </p:spPr>
      </p:pic>
      <p:graphicFrame>
        <p:nvGraphicFramePr>
          <p:cNvPr id="88066" name="Object 2"/>
          <p:cNvGraphicFramePr>
            <a:graphicFrameLocks noChangeAspect="1"/>
          </p:cNvGraphicFramePr>
          <p:nvPr/>
        </p:nvGraphicFramePr>
        <p:xfrm>
          <a:off x="893897" y="4836406"/>
          <a:ext cx="563336" cy="1547870"/>
        </p:xfrm>
        <a:graphic>
          <a:graphicData uri="http://schemas.openxmlformats.org/presentationml/2006/ole">
            <p:oleObj spid="_x0000_s104450" name="CS ChemDraw Drawing" r:id="rId6" imgW="440047" imgH="1211220" progId="ChemDraw.Document.6.0">
              <p:embed/>
            </p:oleObj>
          </a:graphicData>
        </a:graphic>
      </p:graphicFrame>
      <p:grpSp>
        <p:nvGrpSpPr>
          <p:cNvPr id="3" name="Group 17"/>
          <p:cNvGrpSpPr/>
          <p:nvPr/>
        </p:nvGrpSpPr>
        <p:grpSpPr>
          <a:xfrm>
            <a:off x="2071171" y="4726337"/>
            <a:ext cx="2302525" cy="2109629"/>
            <a:chOff x="347730" y="2877355"/>
            <a:chExt cx="3827452" cy="3581400"/>
          </a:xfrm>
        </p:grpSpPr>
        <p:pic>
          <p:nvPicPr>
            <p:cNvPr id="15" name="Picture 2"/>
            <p:cNvPicPr>
              <a:picLocks noChangeAspect="1" noChangeArrowheads="1"/>
            </p:cNvPicPr>
            <p:nvPr/>
          </p:nvPicPr>
          <p:blipFill>
            <a:blip r:embed="rId7" cstate="print"/>
            <a:srcRect/>
            <a:stretch>
              <a:fillRect/>
            </a:stretch>
          </p:blipFill>
          <p:spPr bwMode="auto">
            <a:xfrm>
              <a:off x="347730" y="2877355"/>
              <a:ext cx="3827452" cy="3581400"/>
            </a:xfrm>
            <a:prstGeom prst="rect">
              <a:avLst/>
            </a:prstGeom>
            <a:noFill/>
            <a:ln w="9525">
              <a:noFill/>
              <a:miter lim="800000"/>
              <a:headEnd/>
              <a:tailEnd/>
            </a:ln>
          </p:spPr>
        </p:pic>
        <p:sp>
          <p:nvSpPr>
            <p:cNvPr id="16" name="Arc 15"/>
            <p:cNvSpPr/>
            <p:nvPr/>
          </p:nvSpPr>
          <p:spPr>
            <a:xfrm>
              <a:off x="1468192" y="4134118"/>
              <a:ext cx="1498238" cy="1343696"/>
            </a:xfrm>
            <a:prstGeom prst="arc">
              <a:avLst>
                <a:gd name="adj1" fmla="val 9103377"/>
                <a:gd name="adj2" fmla="val 16345304"/>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7" name="Rectangle 16"/>
            <p:cNvSpPr/>
            <p:nvPr/>
          </p:nvSpPr>
          <p:spPr>
            <a:xfrm>
              <a:off x="1314468" y="3733182"/>
              <a:ext cx="675593" cy="573655"/>
            </a:xfrm>
            <a:prstGeom prst="rect">
              <a:avLst/>
            </a:prstGeom>
          </p:spPr>
          <p:txBody>
            <a:bodyPr wrap="none">
              <a:spAutoFit/>
            </a:bodyPr>
            <a:lstStyle/>
            <a:p>
              <a:r>
                <a:rPr lang="en-US" sz="1100" dirty="0" smtClean="0">
                  <a:solidFill>
                    <a:srgbClr val="FF0000"/>
                  </a:solidFill>
                </a:rPr>
                <a:t>C</a:t>
              </a:r>
              <a:r>
                <a:rPr lang="en-US" sz="1100" baseline="-25000" dirty="0" smtClean="0">
                  <a:solidFill>
                    <a:srgbClr val="FF0000"/>
                  </a:solidFill>
                </a:rPr>
                <a:t>3</a:t>
              </a:r>
              <a:endParaRPr lang="en-US" sz="1100" dirty="0">
                <a:solidFill>
                  <a:srgbClr val="FF0000"/>
                </a:solidFill>
              </a:endParaRPr>
            </a:p>
          </p:txBody>
        </p:sp>
      </p:grpSp>
      <p:sp>
        <p:nvSpPr>
          <p:cNvPr id="14" name="Slide Number Placeholder 1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Basis Functions</a:t>
            </a:r>
            <a:endParaRPr lang="en-US" sz="4000" u="sng" dirty="0"/>
          </a:p>
        </p:txBody>
      </p:sp>
      <p:pic>
        <p:nvPicPr>
          <p:cNvPr id="9" name="Picture 2"/>
          <p:cNvPicPr>
            <a:picLocks noChangeAspect="1" noChangeArrowheads="1"/>
          </p:cNvPicPr>
          <p:nvPr/>
        </p:nvPicPr>
        <p:blipFill>
          <a:blip r:embed="rId2" cstate="print"/>
          <a:srcRect/>
          <a:stretch>
            <a:fillRect/>
          </a:stretch>
        </p:blipFill>
        <p:spPr bwMode="auto">
          <a:xfrm>
            <a:off x="646375" y="1222591"/>
            <a:ext cx="7793089" cy="502397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452" y="1123128"/>
            <a:ext cx="6208643" cy="4760837"/>
          </a:xfrm>
        </p:spPr>
        <p:txBody>
          <a:bodyPr>
            <a:normAutofit/>
          </a:bodyPr>
          <a:lstStyle/>
          <a:p>
            <a:r>
              <a:rPr lang="en-US" dirty="0" smtClean="0"/>
              <a:t>Subgroups</a:t>
            </a:r>
          </a:p>
          <a:p>
            <a:r>
              <a:rPr lang="en-US" dirty="0" smtClean="0"/>
              <a:t>Representations</a:t>
            </a:r>
          </a:p>
          <a:p>
            <a:pPr lvl="1"/>
            <a:r>
              <a:rPr lang="en-US" dirty="0" smtClean="0"/>
              <a:t>Reducible</a:t>
            </a:r>
          </a:p>
          <a:p>
            <a:pPr lvl="1"/>
            <a:r>
              <a:rPr lang="en-US" dirty="0" smtClean="0"/>
              <a:t>Irreducible</a:t>
            </a:r>
          </a:p>
          <a:p>
            <a:r>
              <a:rPr lang="en-US" dirty="0" smtClean="0"/>
              <a:t>Basis Functions</a:t>
            </a:r>
          </a:p>
          <a:p>
            <a:r>
              <a:rPr lang="en-US" dirty="0" smtClean="0"/>
              <a:t>Similarity Transformations</a:t>
            </a:r>
          </a:p>
          <a:p>
            <a:pPr lvl="1"/>
            <a:r>
              <a:rPr lang="en-US" dirty="0" smtClean="0"/>
              <a:t>Conjugates</a:t>
            </a:r>
          </a:p>
          <a:p>
            <a:pPr lvl="1"/>
            <a:r>
              <a:rPr lang="en-US" dirty="0" smtClean="0"/>
              <a:t>Classes</a:t>
            </a:r>
          </a:p>
        </p:txBody>
      </p:sp>
      <p:sp>
        <p:nvSpPr>
          <p:cNvPr id="4" name="Title 1"/>
          <p:cNvSpPr>
            <a:spLocks noGrp="1"/>
          </p:cNvSpPr>
          <p:nvPr>
            <p:ph type="title"/>
          </p:nvPr>
        </p:nvSpPr>
        <p:spPr>
          <a:xfrm>
            <a:off x="439094" y="3048"/>
            <a:ext cx="8229600" cy="1143000"/>
          </a:xfrm>
        </p:spPr>
        <p:txBody>
          <a:bodyPr>
            <a:normAutofit/>
          </a:bodyPr>
          <a:lstStyle/>
          <a:p>
            <a:r>
              <a:rPr lang="en-US" sz="4000" u="sng" dirty="0" smtClean="0"/>
              <a:t>Additional Rules/Definitions</a:t>
            </a:r>
            <a:endParaRPr lang="en-US" sz="4000" u="sng" dirty="0"/>
          </a:p>
        </p:txBody>
      </p:sp>
      <p:pic>
        <p:nvPicPr>
          <p:cNvPr id="84994" name="Picture 2" descr="http://people.emich.edu/dadams18/classpage/smiley%20face%20symmetry.png"/>
          <p:cNvPicPr>
            <a:picLocks noChangeAspect="1" noChangeArrowheads="1"/>
          </p:cNvPicPr>
          <p:nvPr/>
        </p:nvPicPr>
        <p:blipFill>
          <a:blip r:embed="rId2" cstate="print"/>
          <a:srcRect/>
          <a:stretch>
            <a:fillRect/>
          </a:stretch>
        </p:blipFill>
        <p:spPr bwMode="auto">
          <a:xfrm>
            <a:off x="5708236" y="1272414"/>
            <a:ext cx="3104460" cy="3104461"/>
          </a:xfrm>
          <a:prstGeom prst="rect">
            <a:avLst/>
          </a:prstGeom>
          <a:noFill/>
        </p:spPr>
      </p:pic>
      <p:sp>
        <p:nvSpPr>
          <p:cNvPr id="5" name="Oval 4"/>
          <p:cNvSpPr/>
          <p:nvPr/>
        </p:nvSpPr>
        <p:spPr>
          <a:xfrm>
            <a:off x="529391" y="3866823"/>
            <a:ext cx="4928133" cy="702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Similarity Transformations</a:t>
            </a:r>
            <a:endParaRPr lang="en-US" sz="4000" u="sng" dirty="0"/>
          </a:p>
        </p:txBody>
      </p:sp>
      <p:sp>
        <p:nvSpPr>
          <p:cNvPr id="4" name="TextBox 3"/>
          <p:cNvSpPr txBox="1"/>
          <p:nvPr/>
        </p:nvSpPr>
        <p:spPr>
          <a:xfrm>
            <a:off x="316089" y="1311154"/>
            <a:ext cx="8458200" cy="400110"/>
          </a:xfrm>
          <a:prstGeom prst="rect">
            <a:avLst/>
          </a:prstGeom>
          <a:noFill/>
        </p:spPr>
        <p:txBody>
          <a:bodyPr wrap="square" rtlCol="0">
            <a:spAutoFit/>
          </a:bodyPr>
          <a:lstStyle/>
          <a:p>
            <a:r>
              <a:rPr lang="en-US" sz="2000" b="1" dirty="0" smtClean="0"/>
              <a:t>Similarity transformations-</a:t>
            </a:r>
            <a:endParaRPr lang="en-US" sz="2000" dirty="0"/>
          </a:p>
        </p:txBody>
      </p:sp>
      <p:sp>
        <p:nvSpPr>
          <p:cNvPr id="6" name="TextBox 5"/>
          <p:cNvSpPr txBox="1"/>
          <p:nvPr/>
        </p:nvSpPr>
        <p:spPr>
          <a:xfrm>
            <a:off x="1104900" y="2292022"/>
            <a:ext cx="6934200" cy="369332"/>
          </a:xfrm>
          <a:prstGeom prst="rect">
            <a:avLst/>
          </a:prstGeom>
          <a:noFill/>
        </p:spPr>
        <p:txBody>
          <a:bodyPr wrap="square" rtlCol="0">
            <a:spAutoFit/>
          </a:bodyPr>
          <a:lstStyle/>
          <a:p>
            <a:r>
              <a:rPr lang="en-US" b="1" dirty="0" smtClean="0"/>
              <a:t>A</a:t>
            </a:r>
            <a:r>
              <a:rPr lang="en-US" dirty="0" smtClean="0"/>
              <a:t> is a representation for some type of symmetry operation</a:t>
            </a:r>
            <a:endParaRPr lang="en-US" dirty="0"/>
          </a:p>
        </p:txBody>
      </p:sp>
      <p:sp>
        <p:nvSpPr>
          <p:cNvPr id="7" name="TextBox 6"/>
          <p:cNvSpPr txBox="1"/>
          <p:nvPr/>
        </p:nvSpPr>
        <p:spPr>
          <a:xfrm>
            <a:off x="1104900" y="2661354"/>
            <a:ext cx="6934200" cy="369332"/>
          </a:xfrm>
          <a:prstGeom prst="rect">
            <a:avLst/>
          </a:prstGeom>
          <a:noFill/>
        </p:spPr>
        <p:txBody>
          <a:bodyPr wrap="square" rtlCol="0">
            <a:spAutoFit/>
          </a:bodyPr>
          <a:lstStyle/>
          <a:p>
            <a:r>
              <a:rPr lang="en-US" b="1" dirty="0" smtClean="0">
                <a:latin typeface="Symbol" pitchFamily="18" charset="2"/>
              </a:rPr>
              <a:t>n</a:t>
            </a:r>
            <a:r>
              <a:rPr lang="en-US" dirty="0" smtClean="0"/>
              <a:t> is a similarity transform operator</a:t>
            </a:r>
            <a:endParaRPr lang="en-US" dirty="0"/>
          </a:p>
        </p:txBody>
      </p:sp>
      <p:sp>
        <p:nvSpPr>
          <p:cNvPr id="8" name="TextBox 7"/>
          <p:cNvSpPr txBox="1"/>
          <p:nvPr/>
        </p:nvSpPr>
        <p:spPr>
          <a:xfrm>
            <a:off x="1104900" y="3042354"/>
            <a:ext cx="6934200" cy="369332"/>
          </a:xfrm>
          <a:prstGeom prst="rect">
            <a:avLst/>
          </a:prstGeom>
          <a:noFill/>
        </p:spPr>
        <p:txBody>
          <a:bodyPr wrap="square" rtlCol="0">
            <a:spAutoFit/>
          </a:bodyPr>
          <a:lstStyle/>
          <a:p>
            <a:r>
              <a:rPr lang="en-US" b="1" dirty="0" smtClean="0">
                <a:latin typeface="Symbol" pitchFamily="18" charset="2"/>
              </a:rPr>
              <a:t>n</a:t>
            </a:r>
            <a:r>
              <a:rPr lang="en-US" baseline="30000" dirty="0" smtClean="0"/>
              <a:t>-1</a:t>
            </a:r>
            <a:r>
              <a:rPr lang="en-US" dirty="0" smtClean="0"/>
              <a:t> is the inverse of the similarity transform operator</a:t>
            </a:r>
            <a:endParaRPr lang="en-US" dirty="0"/>
          </a:p>
        </p:txBody>
      </p:sp>
      <p:sp>
        <p:nvSpPr>
          <p:cNvPr id="10" name="TextBox 9"/>
          <p:cNvSpPr txBox="1"/>
          <p:nvPr/>
        </p:nvSpPr>
        <p:spPr>
          <a:xfrm>
            <a:off x="3112911" y="1792110"/>
            <a:ext cx="2857500" cy="461665"/>
          </a:xfrm>
          <a:prstGeom prst="rect">
            <a:avLst/>
          </a:prstGeom>
          <a:noFill/>
        </p:spPr>
        <p:txBody>
          <a:bodyPr wrap="square" rtlCol="0">
            <a:spAutoFit/>
          </a:bodyPr>
          <a:lstStyle/>
          <a:p>
            <a:pPr algn="ctr"/>
            <a:r>
              <a:rPr lang="en-US" sz="2400" b="1" dirty="0" smtClean="0">
                <a:latin typeface="Symbol" pitchFamily="18" charset="2"/>
              </a:rPr>
              <a:t>n</a:t>
            </a:r>
            <a:r>
              <a:rPr lang="en-US" sz="2400" baseline="30000" dirty="0" smtClean="0"/>
              <a:t>-1</a:t>
            </a:r>
            <a:r>
              <a:rPr lang="en-US" sz="2400" dirty="0" smtClean="0"/>
              <a:t> • </a:t>
            </a:r>
            <a:r>
              <a:rPr lang="en-US" sz="2400" b="1" dirty="0" smtClean="0"/>
              <a:t>A</a:t>
            </a:r>
            <a:r>
              <a:rPr lang="en-US" sz="2400" dirty="0" smtClean="0"/>
              <a:t> • </a:t>
            </a:r>
            <a:r>
              <a:rPr lang="en-US" sz="2400" b="1" dirty="0" smtClean="0">
                <a:latin typeface="Symbol" pitchFamily="18" charset="2"/>
              </a:rPr>
              <a:t>n</a:t>
            </a:r>
            <a:r>
              <a:rPr lang="en-US" sz="2400" dirty="0" smtClean="0"/>
              <a:t>  =  </a:t>
            </a:r>
            <a:r>
              <a:rPr lang="en-US" sz="2400" b="1" dirty="0" smtClean="0"/>
              <a:t>A’</a:t>
            </a:r>
            <a:endParaRPr lang="en-US" sz="2400" b="1" dirty="0"/>
          </a:p>
        </p:txBody>
      </p:sp>
      <p:sp>
        <p:nvSpPr>
          <p:cNvPr id="11" name="TextBox 10"/>
          <p:cNvSpPr txBox="1"/>
          <p:nvPr/>
        </p:nvSpPr>
        <p:spPr>
          <a:xfrm>
            <a:off x="1109133" y="3435022"/>
            <a:ext cx="6934200" cy="369332"/>
          </a:xfrm>
          <a:prstGeom prst="rect">
            <a:avLst/>
          </a:prstGeom>
          <a:noFill/>
        </p:spPr>
        <p:txBody>
          <a:bodyPr wrap="square" rtlCol="0">
            <a:spAutoFit/>
          </a:bodyPr>
          <a:lstStyle/>
          <a:p>
            <a:r>
              <a:rPr lang="en-US" b="1" dirty="0" smtClean="0"/>
              <a:t>A’</a:t>
            </a:r>
            <a:r>
              <a:rPr lang="en-US" dirty="0" smtClean="0"/>
              <a:t> is the product</a:t>
            </a:r>
            <a:endParaRPr lang="en-US" dirty="0"/>
          </a:p>
        </p:txBody>
      </p:sp>
      <p:sp>
        <p:nvSpPr>
          <p:cNvPr id="21" name="Content Placeholder 2"/>
          <p:cNvSpPr>
            <a:spLocks noGrp="1"/>
          </p:cNvSpPr>
          <p:nvPr>
            <p:ph idx="1"/>
          </p:nvPr>
        </p:nvSpPr>
        <p:spPr>
          <a:xfrm>
            <a:off x="1564784" y="5084005"/>
            <a:ext cx="6381482" cy="1114652"/>
          </a:xfrm>
        </p:spPr>
        <p:txBody>
          <a:bodyPr>
            <a:normAutofit/>
          </a:bodyPr>
          <a:lstStyle/>
          <a:p>
            <a:pPr marL="514350" indent="-514350">
              <a:buFont typeface="+mj-lt"/>
              <a:buAutoNum type="arabicParenR"/>
            </a:pPr>
            <a:r>
              <a:rPr lang="en-US" sz="2800" dirty="0" smtClean="0"/>
              <a:t>Block </a:t>
            </a:r>
            <a:r>
              <a:rPr lang="en-US" sz="2800" dirty="0" err="1" smtClean="0"/>
              <a:t>diagonalizing</a:t>
            </a:r>
            <a:r>
              <a:rPr lang="en-US" sz="2800" dirty="0" smtClean="0"/>
              <a:t> a matrix</a:t>
            </a:r>
          </a:p>
          <a:p>
            <a:pPr marL="514350" indent="-514350">
              <a:buFont typeface="+mj-lt"/>
              <a:buAutoNum type="arabicParenR"/>
            </a:pPr>
            <a:r>
              <a:rPr lang="en-US" sz="2800" dirty="0" smtClean="0"/>
              <a:t>Find conjugate elements and classes</a:t>
            </a:r>
            <a:endParaRPr lang="en-US" sz="2800" dirty="0"/>
          </a:p>
        </p:txBody>
      </p:sp>
      <p:sp>
        <p:nvSpPr>
          <p:cNvPr id="12" name="TextBox 11"/>
          <p:cNvSpPr txBox="1"/>
          <p:nvPr/>
        </p:nvSpPr>
        <p:spPr>
          <a:xfrm>
            <a:off x="2050183" y="3878981"/>
            <a:ext cx="4937760" cy="830997"/>
          </a:xfrm>
          <a:prstGeom prst="rect">
            <a:avLst/>
          </a:prstGeom>
          <a:noFill/>
        </p:spPr>
        <p:txBody>
          <a:bodyPr wrap="square" rtlCol="0">
            <a:spAutoFit/>
          </a:bodyPr>
          <a:lstStyle/>
          <a:p>
            <a:pPr algn="ctr"/>
            <a:r>
              <a:rPr lang="en-US" sz="2400" dirty="0" smtClean="0">
                <a:solidFill>
                  <a:srgbClr val="0000FF"/>
                </a:solidFill>
              </a:rPr>
              <a:t>A and A’ are </a:t>
            </a:r>
            <a:r>
              <a:rPr lang="en-US" sz="2400" u="sng" dirty="0" smtClean="0">
                <a:solidFill>
                  <a:srgbClr val="0000FF"/>
                </a:solidFill>
              </a:rPr>
              <a:t>conjugates</a:t>
            </a:r>
            <a:r>
              <a:rPr lang="en-US" sz="2400" dirty="0" smtClean="0">
                <a:solidFill>
                  <a:srgbClr val="0000FF"/>
                </a:solidFill>
              </a:rPr>
              <a:t>.</a:t>
            </a:r>
          </a:p>
          <a:p>
            <a:pPr algn="ctr"/>
            <a:r>
              <a:rPr lang="en-US" sz="2400" dirty="0" smtClean="0">
                <a:solidFill>
                  <a:srgbClr val="0000FF"/>
                </a:solidFill>
              </a:rPr>
              <a:t>A’ is the similarity transform of A by </a:t>
            </a:r>
            <a:r>
              <a:rPr lang="en-US" sz="2400" b="1" dirty="0" smtClean="0">
                <a:solidFill>
                  <a:srgbClr val="0000FF"/>
                </a:solidFill>
                <a:latin typeface="Symbol" pitchFamily="18" charset="2"/>
              </a:rPr>
              <a:t>n</a:t>
            </a:r>
            <a:endParaRPr lang="en-US" sz="2400" dirty="0">
              <a:solidFill>
                <a:srgbClr val="0000FF"/>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1089" y="3924409"/>
            <a:ext cx="604309" cy="461665"/>
          </a:xfrm>
          <a:prstGeom prst="rect">
            <a:avLst/>
          </a:prstGeom>
          <a:noFill/>
        </p:spPr>
        <p:txBody>
          <a:bodyPr wrap="square" rtlCol="0">
            <a:spAutoFit/>
          </a:bodyPr>
          <a:lstStyle/>
          <a:p>
            <a:pPr algn="ctr"/>
            <a:r>
              <a:rPr lang="en-US" sz="2400" b="1" dirty="0" smtClean="0"/>
              <a:t>A</a:t>
            </a:r>
            <a:endParaRPr lang="en-US" sz="2400" b="1" dirty="0"/>
          </a:p>
        </p:txBody>
      </p:sp>
      <p:pic>
        <p:nvPicPr>
          <p:cNvPr id="5" name="Picture 3"/>
          <p:cNvPicPr>
            <a:picLocks noChangeAspect="1" noChangeArrowheads="1"/>
          </p:cNvPicPr>
          <p:nvPr/>
        </p:nvPicPr>
        <p:blipFill>
          <a:blip r:embed="rId2" cstate="print"/>
          <a:srcRect/>
          <a:stretch>
            <a:fillRect/>
          </a:stretch>
        </p:blipFill>
        <p:spPr bwMode="auto">
          <a:xfrm>
            <a:off x="5457610" y="4377076"/>
            <a:ext cx="1608667" cy="127352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675624" y="4332626"/>
            <a:ext cx="1839383" cy="1342672"/>
          </a:xfrm>
          <a:prstGeom prst="rect">
            <a:avLst/>
          </a:prstGeom>
          <a:noFill/>
          <a:ln w="9525">
            <a:noFill/>
            <a:miter lim="800000"/>
            <a:headEnd/>
            <a:tailEnd/>
          </a:ln>
        </p:spPr>
      </p:pic>
      <p:sp>
        <p:nvSpPr>
          <p:cNvPr id="7" name="TextBox 6"/>
          <p:cNvSpPr txBox="1"/>
          <p:nvPr/>
        </p:nvSpPr>
        <p:spPr>
          <a:xfrm>
            <a:off x="5902818" y="3923405"/>
            <a:ext cx="734484" cy="461665"/>
          </a:xfrm>
          <a:prstGeom prst="rect">
            <a:avLst/>
          </a:prstGeom>
          <a:noFill/>
        </p:spPr>
        <p:txBody>
          <a:bodyPr wrap="square" rtlCol="0">
            <a:spAutoFit/>
          </a:bodyPr>
          <a:lstStyle/>
          <a:p>
            <a:pPr algn="ctr"/>
            <a:r>
              <a:rPr lang="en-US" sz="2400" b="1" dirty="0" smtClean="0"/>
              <a:t>A’</a:t>
            </a:r>
            <a:endParaRPr lang="en-US" sz="2400" b="1" dirty="0"/>
          </a:p>
        </p:txBody>
      </p:sp>
      <p:sp>
        <p:nvSpPr>
          <p:cNvPr id="8" name="TextBox 7"/>
          <p:cNvSpPr txBox="1"/>
          <p:nvPr/>
        </p:nvSpPr>
        <p:spPr>
          <a:xfrm>
            <a:off x="4379178" y="4747494"/>
            <a:ext cx="768351" cy="461665"/>
          </a:xfrm>
          <a:prstGeom prst="rect">
            <a:avLst/>
          </a:prstGeom>
          <a:noFill/>
        </p:spPr>
        <p:txBody>
          <a:bodyPr wrap="square" rtlCol="0">
            <a:spAutoFit/>
          </a:bodyPr>
          <a:lstStyle/>
          <a:p>
            <a:pPr algn="ctr"/>
            <a:r>
              <a:rPr lang="en-US" sz="2400" dirty="0" smtClean="0"/>
              <a:t>• </a:t>
            </a:r>
            <a:r>
              <a:rPr lang="en-US" sz="2400" b="1" dirty="0" smtClean="0">
                <a:latin typeface="Symbol" pitchFamily="18" charset="2"/>
              </a:rPr>
              <a:t>n</a:t>
            </a:r>
            <a:endParaRPr lang="en-US" sz="2400" b="1" dirty="0"/>
          </a:p>
        </p:txBody>
      </p:sp>
      <p:sp>
        <p:nvSpPr>
          <p:cNvPr id="9" name="TextBox 8"/>
          <p:cNvSpPr txBox="1"/>
          <p:nvPr/>
        </p:nvSpPr>
        <p:spPr>
          <a:xfrm>
            <a:off x="4938335" y="4764425"/>
            <a:ext cx="525286" cy="461665"/>
          </a:xfrm>
          <a:prstGeom prst="rect">
            <a:avLst/>
          </a:prstGeom>
          <a:noFill/>
        </p:spPr>
        <p:txBody>
          <a:bodyPr wrap="square" rtlCol="0">
            <a:spAutoFit/>
          </a:bodyPr>
          <a:lstStyle/>
          <a:p>
            <a:pPr algn="ctr"/>
            <a:r>
              <a:rPr lang="en-US" sz="2400" dirty="0" smtClean="0"/>
              <a:t>=</a:t>
            </a:r>
            <a:endParaRPr lang="en-US" sz="2400" b="1" dirty="0"/>
          </a:p>
        </p:txBody>
      </p:sp>
      <p:sp>
        <p:nvSpPr>
          <p:cNvPr id="10" name="TextBox 9"/>
          <p:cNvSpPr txBox="1"/>
          <p:nvPr/>
        </p:nvSpPr>
        <p:spPr>
          <a:xfrm>
            <a:off x="1856115" y="4753021"/>
            <a:ext cx="875240" cy="461665"/>
          </a:xfrm>
          <a:prstGeom prst="rect">
            <a:avLst/>
          </a:prstGeom>
          <a:noFill/>
        </p:spPr>
        <p:txBody>
          <a:bodyPr wrap="square" rtlCol="0">
            <a:spAutoFit/>
          </a:bodyPr>
          <a:lstStyle/>
          <a:p>
            <a:pPr algn="ctr"/>
            <a:r>
              <a:rPr lang="en-US" sz="2400" b="1" dirty="0" smtClean="0">
                <a:latin typeface="Symbol" pitchFamily="18" charset="2"/>
              </a:rPr>
              <a:t>n</a:t>
            </a:r>
            <a:r>
              <a:rPr lang="en-US" sz="2400" baseline="30000" dirty="0" smtClean="0"/>
              <a:t>-1</a:t>
            </a:r>
            <a:r>
              <a:rPr lang="en-US" sz="2400" dirty="0" smtClean="0"/>
              <a:t> •</a:t>
            </a:r>
            <a:endParaRPr lang="en-US" sz="2400" b="1" dirty="0"/>
          </a:p>
        </p:txBody>
      </p:sp>
      <p:sp>
        <p:nvSpPr>
          <p:cNvPr id="11" name="TextBox 10"/>
          <p:cNvSpPr txBox="1"/>
          <p:nvPr/>
        </p:nvSpPr>
        <p:spPr>
          <a:xfrm>
            <a:off x="2832957" y="5676009"/>
            <a:ext cx="1535289" cy="707886"/>
          </a:xfrm>
          <a:prstGeom prst="rect">
            <a:avLst/>
          </a:prstGeom>
          <a:noFill/>
        </p:spPr>
        <p:txBody>
          <a:bodyPr wrap="square" rtlCol="0">
            <a:spAutoFit/>
          </a:bodyPr>
          <a:lstStyle/>
          <a:p>
            <a:pPr algn="ctr"/>
            <a:r>
              <a:rPr lang="en-US" sz="2000" dirty="0" smtClean="0"/>
              <a:t>non-block diagonal</a:t>
            </a:r>
            <a:endParaRPr lang="en-US" sz="2000" dirty="0"/>
          </a:p>
        </p:txBody>
      </p:sp>
      <p:sp>
        <p:nvSpPr>
          <p:cNvPr id="12" name="TextBox 11"/>
          <p:cNvSpPr txBox="1"/>
          <p:nvPr/>
        </p:nvSpPr>
        <p:spPr>
          <a:xfrm>
            <a:off x="5502780" y="5704232"/>
            <a:ext cx="1535289" cy="707886"/>
          </a:xfrm>
          <a:prstGeom prst="rect">
            <a:avLst/>
          </a:prstGeom>
          <a:noFill/>
        </p:spPr>
        <p:txBody>
          <a:bodyPr wrap="square" rtlCol="0">
            <a:spAutoFit/>
          </a:bodyPr>
          <a:lstStyle/>
          <a:p>
            <a:pPr algn="ctr"/>
            <a:r>
              <a:rPr lang="en-US" sz="2000" dirty="0" smtClean="0"/>
              <a:t>block diagonal</a:t>
            </a:r>
            <a:endParaRPr lang="en-US" sz="2000" dirty="0"/>
          </a:p>
        </p:txBody>
      </p:sp>
      <p:sp>
        <p:nvSpPr>
          <p:cNvPr id="13" name="Title 1"/>
          <p:cNvSpPr>
            <a:spLocks noGrp="1"/>
          </p:cNvSpPr>
          <p:nvPr>
            <p:ph type="title"/>
          </p:nvPr>
        </p:nvSpPr>
        <p:spPr>
          <a:xfrm>
            <a:off x="457200" y="0"/>
            <a:ext cx="8229600" cy="1143000"/>
          </a:xfrm>
        </p:spPr>
        <p:txBody>
          <a:bodyPr>
            <a:normAutofit/>
          </a:bodyPr>
          <a:lstStyle/>
          <a:p>
            <a:r>
              <a:rPr lang="en-US" sz="4000" u="sng" dirty="0" smtClean="0"/>
              <a:t>Block </a:t>
            </a:r>
            <a:r>
              <a:rPr lang="en-US" sz="4000" u="sng" dirty="0" err="1" smtClean="0"/>
              <a:t>Diagonalizing</a:t>
            </a:r>
            <a:r>
              <a:rPr lang="en-US" sz="4000" u="sng" dirty="0" smtClean="0"/>
              <a:t> a Matrix</a:t>
            </a:r>
          </a:p>
        </p:txBody>
      </p:sp>
      <p:sp>
        <p:nvSpPr>
          <p:cNvPr id="14" name="Content Placeholder 2"/>
          <p:cNvSpPr>
            <a:spLocks noGrp="1"/>
          </p:cNvSpPr>
          <p:nvPr>
            <p:ph idx="1"/>
          </p:nvPr>
        </p:nvSpPr>
        <p:spPr>
          <a:xfrm>
            <a:off x="1283475" y="2608835"/>
            <a:ext cx="6801719" cy="1270000"/>
          </a:xfrm>
        </p:spPr>
        <p:txBody>
          <a:bodyPr>
            <a:normAutofit/>
          </a:bodyPr>
          <a:lstStyle/>
          <a:p>
            <a:pPr marL="0" indent="0">
              <a:buNone/>
            </a:pPr>
            <a:r>
              <a:rPr lang="en-US" sz="2000" dirty="0" smtClean="0"/>
              <a:t>A </a:t>
            </a:r>
            <a:r>
              <a:rPr lang="en-US" sz="2000" b="1" dirty="0" smtClean="0"/>
              <a:t>block-diagonal matrix </a:t>
            </a:r>
            <a:r>
              <a:rPr lang="en-US" sz="2000" dirty="0" smtClean="0"/>
              <a:t>has nonzero values only in square blocks along the diagonal from the top left to the bottom right</a:t>
            </a:r>
          </a:p>
        </p:txBody>
      </p:sp>
      <p:grpSp>
        <p:nvGrpSpPr>
          <p:cNvPr id="19" name="Group 18"/>
          <p:cNvGrpSpPr/>
          <p:nvPr/>
        </p:nvGrpSpPr>
        <p:grpSpPr>
          <a:xfrm>
            <a:off x="3880117" y="1058218"/>
            <a:ext cx="1597797" cy="1542449"/>
            <a:chOff x="3368839" y="4981289"/>
            <a:chExt cx="2507977" cy="2421100"/>
          </a:xfrm>
        </p:grpSpPr>
        <p:pic>
          <p:nvPicPr>
            <p:cNvPr id="15" name="Picture 2"/>
            <p:cNvPicPr>
              <a:picLocks noChangeAspect="1" noChangeArrowheads="1"/>
            </p:cNvPicPr>
            <p:nvPr/>
          </p:nvPicPr>
          <p:blipFill>
            <a:blip r:embed="rId4" cstate="print"/>
            <a:srcRect/>
            <a:stretch>
              <a:fillRect/>
            </a:stretch>
          </p:blipFill>
          <p:spPr bwMode="auto">
            <a:xfrm>
              <a:off x="3368839" y="4981289"/>
              <a:ext cx="2507977" cy="2421100"/>
            </a:xfrm>
            <a:prstGeom prst="rect">
              <a:avLst/>
            </a:prstGeom>
            <a:noFill/>
            <a:ln w="9525">
              <a:noFill/>
              <a:miter lim="800000"/>
              <a:headEnd/>
              <a:tailEnd/>
            </a:ln>
          </p:spPr>
        </p:pic>
        <p:sp>
          <p:nvSpPr>
            <p:cNvPr id="16" name="Double Bracket 15"/>
            <p:cNvSpPr/>
            <p:nvPr/>
          </p:nvSpPr>
          <p:spPr>
            <a:xfrm>
              <a:off x="3515227" y="5067951"/>
              <a:ext cx="863600" cy="825500"/>
            </a:xfrm>
            <a:prstGeom prst="bracketPair">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Double Bracket 16"/>
            <p:cNvSpPr/>
            <p:nvPr/>
          </p:nvSpPr>
          <p:spPr>
            <a:xfrm>
              <a:off x="4429627" y="5969651"/>
              <a:ext cx="863600" cy="825500"/>
            </a:xfrm>
            <a:prstGeom prst="bracketPair">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Double Bracket 17"/>
            <p:cNvSpPr/>
            <p:nvPr/>
          </p:nvSpPr>
          <p:spPr>
            <a:xfrm>
              <a:off x="5309102" y="6833251"/>
              <a:ext cx="415925" cy="419100"/>
            </a:xfrm>
            <a:prstGeom prst="bracketPair">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Slide Number Placeholder 19"/>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3"/>
          <p:cNvPicPr>
            <a:picLocks noChangeAspect="1" noChangeArrowheads="1"/>
          </p:cNvPicPr>
          <p:nvPr/>
        </p:nvPicPr>
        <p:blipFill>
          <a:blip r:embed="rId3" cstate="print"/>
          <a:srcRect/>
          <a:stretch>
            <a:fillRect/>
          </a:stretch>
        </p:blipFill>
        <p:spPr bwMode="auto">
          <a:xfrm>
            <a:off x="3533567" y="5507565"/>
            <a:ext cx="1628775" cy="1169811"/>
          </a:xfrm>
          <a:prstGeom prst="rect">
            <a:avLst/>
          </a:prstGeom>
          <a:noFill/>
          <a:ln w="9525">
            <a:noFill/>
            <a:miter lim="800000"/>
            <a:headEnd/>
            <a:tailEnd/>
          </a:ln>
        </p:spPr>
      </p:pic>
      <p:sp>
        <p:nvSpPr>
          <p:cNvPr id="60" name="TextBox 59"/>
          <p:cNvSpPr txBox="1"/>
          <p:nvPr/>
        </p:nvSpPr>
        <p:spPr>
          <a:xfrm>
            <a:off x="4007705" y="5755378"/>
            <a:ext cx="712783" cy="646331"/>
          </a:xfrm>
          <a:prstGeom prst="rect">
            <a:avLst/>
          </a:prstGeom>
          <a:noFill/>
        </p:spPr>
        <p:txBody>
          <a:bodyPr wrap="square" rtlCol="0">
            <a:spAutoFit/>
          </a:bodyPr>
          <a:lstStyle/>
          <a:p>
            <a:pPr algn="ctr"/>
            <a:r>
              <a:rPr lang="en-US" sz="3600" b="1" dirty="0" smtClean="0"/>
              <a:t>A</a:t>
            </a:r>
            <a:r>
              <a:rPr lang="en-US" sz="3600" b="1" baseline="-25000" dirty="0" smtClean="0"/>
              <a:t>n</a:t>
            </a:r>
            <a:endParaRPr lang="en-US" sz="3600" b="1" baseline="-25000" dirty="0"/>
          </a:p>
        </p:txBody>
      </p:sp>
      <p:pic>
        <p:nvPicPr>
          <p:cNvPr id="2051" name="Picture 3"/>
          <p:cNvPicPr>
            <a:picLocks noChangeAspect="1" noChangeArrowheads="1"/>
          </p:cNvPicPr>
          <p:nvPr/>
        </p:nvPicPr>
        <p:blipFill>
          <a:blip r:embed="rId3" cstate="print"/>
          <a:srcRect/>
          <a:stretch>
            <a:fillRect/>
          </a:stretch>
        </p:blipFill>
        <p:spPr bwMode="auto">
          <a:xfrm>
            <a:off x="3527923" y="3582810"/>
            <a:ext cx="1628775" cy="1169811"/>
          </a:xfrm>
          <a:prstGeom prst="rect">
            <a:avLst/>
          </a:prstGeom>
          <a:noFill/>
          <a:ln w="9525">
            <a:noFill/>
            <a:miter lim="800000"/>
            <a:headEnd/>
            <a:tailEnd/>
          </a:ln>
        </p:spPr>
      </p:pic>
      <p:sp>
        <p:nvSpPr>
          <p:cNvPr id="4" name="TextBox 3"/>
          <p:cNvSpPr txBox="1"/>
          <p:nvPr/>
        </p:nvSpPr>
        <p:spPr>
          <a:xfrm>
            <a:off x="433319" y="997803"/>
            <a:ext cx="3228622" cy="400110"/>
          </a:xfrm>
          <a:prstGeom prst="rect">
            <a:avLst/>
          </a:prstGeom>
          <a:noFill/>
        </p:spPr>
        <p:txBody>
          <a:bodyPr wrap="square" rtlCol="0">
            <a:spAutoFit/>
          </a:bodyPr>
          <a:lstStyle/>
          <a:p>
            <a:r>
              <a:rPr lang="en-US" sz="2000" b="1" dirty="0" smtClean="0"/>
              <a:t>Similarity transformation 1:</a:t>
            </a:r>
            <a:endParaRPr lang="en-US" sz="2000" dirty="0"/>
          </a:p>
        </p:txBody>
      </p:sp>
      <p:sp>
        <p:nvSpPr>
          <p:cNvPr id="12" name="TextBox 11"/>
          <p:cNvSpPr txBox="1"/>
          <p:nvPr/>
        </p:nvSpPr>
        <p:spPr>
          <a:xfrm>
            <a:off x="4070931" y="1262413"/>
            <a:ext cx="530946" cy="408542"/>
          </a:xfrm>
          <a:prstGeom prst="rect">
            <a:avLst/>
          </a:prstGeom>
          <a:noFill/>
        </p:spPr>
        <p:txBody>
          <a:bodyPr wrap="square" rtlCol="0">
            <a:spAutoFit/>
          </a:bodyPr>
          <a:lstStyle/>
          <a:p>
            <a:pPr algn="ctr"/>
            <a:r>
              <a:rPr lang="en-US" sz="2400" b="1" dirty="0" smtClean="0"/>
              <a:t>A</a:t>
            </a:r>
            <a:endParaRPr lang="en-US" sz="2400" b="1" dirty="0"/>
          </a:p>
        </p:txBody>
      </p:sp>
      <p:pic>
        <p:nvPicPr>
          <p:cNvPr id="1027" name="Picture 3"/>
          <p:cNvPicPr>
            <a:picLocks noChangeAspect="1" noChangeArrowheads="1"/>
          </p:cNvPicPr>
          <p:nvPr/>
        </p:nvPicPr>
        <p:blipFill>
          <a:blip r:embed="rId4" cstate="print"/>
          <a:srcRect/>
          <a:stretch>
            <a:fillRect/>
          </a:stretch>
        </p:blipFill>
        <p:spPr bwMode="auto">
          <a:xfrm>
            <a:off x="6462367" y="1650809"/>
            <a:ext cx="1413375" cy="1126987"/>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3521397" y="1611473"/>
            <a:ext cx="1616082" cy="1188175"/>
          </a:xfrm>
          <a:prstGeom prst="rect">
            <a:avLst/>
          </a:prstGeom>
          <a:noFill/>
          <a:ln w="9525">
            <a:noFill/>
            <a:miter lim="800000"/>
            <a:headEnd/>
            <a:tailEnd/>
          </a:ln>
        </p:spPr>
      </p:pic>
      <p:sp>
        <p:nvSpPr>
          <p:cNvPr id="15" name="TextBox 14"/>
          <p:cNvSpPr txBox="1"/>
          <p:nvPr/>
        </p:nvSpPr>
        <p:spPr>
          <a:xfrm>
            <a:off x="6853527" y="1261525"/>
            <a:ext cx="645318" cy="408542"/>
          </a:xfrm>
          <a:prstGeom prst="rect">
            <a:avLst/>
          </a:prstGeom>
          <a:noFill/>
        </p:spPr>
        <p:txBody>
          <a:bodyPr wrap="square" rtlCol="0">
            <a:spAutoFit/>
          </a:bodyPr>
          <a:lstStyle/>
          <a:p>
            <a:pPr algn="ctr"/>
            <a:r>
              <a:rPr lang="en-US" sz="2400" b="1" dirty="0" smtClean="0"/>
              <a:t>A’</a:t>
            </a:r>
            <a:endParaRPr lang="en-US" sz="2400" b="1" dirty="0"/>
          </a:p>
        </p:txBody>
      </p:sp>
      <p:sp>
        <p:nvSpPr>
          <p:cNvPr id="16" name="TextBox 15"/>
          <p:cNvSpPr txBox="1"/>
          <p:nvPr/>
        </p:nvSpPr>
        <p:spPr>
          <a:xfrm>
            <a:off x="5018140" y="1978604"/>
            <a:ext cx="675073" cy="408543"/>
          </a:xfrm>
          <a:prstGeom prst="rect">
            <a:avLst/>
          </a:prstGeom>
          <a:noFill/>
        </p:spPr>
        <p:txBody>
          <a:bodyPr wrap="square" rtlCol="0">
            <a:spAutoFit/>
          </a:bodyPr>
          <a:lstStyle/>
          <a:p>
            <a:pPr algn="ctr"/>
            <a:r>
              <a:rPr lang="en-US" sz="2400" dirty="0" smtClean="0"/>
              <a:t>• </a:t>
            </a:r>
            <a:r>
              <a:rPr lang="en-US" sz="2400" b="1" dirty="0" smtClean="0">
                <a:latin typeface="Symbol" pitchFamily="18" charset="2"/>
              </a:rPr>
              <a:t>n</a:t>
            </a:r>
            <a:endParaRPr lang="en-US" sz="2400" b="1" dirty="0"/>
          </a:p>
        </p:txBody>
      </p:sp>
      <p:sp>
        <p:nvSpPr>
          <p:cNvPr id="17" name="TextBox 16"/>
          <p:cNvSpPr txBox="1"/>
          <p:nvPr/>
        </p:nvSpPr>
        <p:spPr>
          <a:xfrm>
            <a:off x="5746484" y="1993587"/>
            <a:ext cx="461516" cy="408543"/>
          </a:xfrm>
          <a:prstGeom prst="rect">
            <a:avLst/>
          </a:prstGeom>
          <a:noFill/>
        </p:spPr>
        <p:txBody>
          <a:bodyPr wrap="square" rtlCol="0">
            <a:spAutoFit/>
          </a:bodyPr>
          <a:lstStyle/>
          <a:p>
            <a:pPr algn="ctr"/>
            <a:r>
              <a:rPr lang="en-US" sz="2400" dirty="0" smtClean="0"/>
              <a:t>=</a:t>
            </a:r>
            <a:endParaRPr lang="en-US" sz="2400" b="1" dirty="0"/>
          </a:p>
        </p:txBody>
      </p:sp>
      <p:sp>
        <p:nvSpPr>
          <p:cNvPr id="18" name="TextBox 17"/>
          <p:cNvSpPr txBox="1"/>
          <p:nvPr/>
        </p:nvSpPr>
        <p:spPr>
          <a:xfrm>
            <a:off x="2801376" y="1983495"/>
            <a:ext cx="768986" cy="408543"/>
          </a:xfrm>
          <a:prstGeom prst="rect">
            <a:avLst/>
          </a:prstGeom>
          <a:noFill/>
        </p:spPr>
        <p:txBody>
          <a:bodyPr wrap="square" rtlCol="0">
            <a:spAutoFit/>
          </a:bodyPr>
          <a:lstStyle/>
          <a:p>
            <a:pPr algn="ctr"/>
            <a:r>
              <a:rPr lang="en-US" sz="2400" b="1" dirty="0" smtClean="0">
                <a:latin typeface="Symbol" pitchFamily="18" charset="2"/>
              </a:rPr>
              <a:t>n</a:t>
            </a:r>
            <a:r>
              <a:rPr lang="en-US" sz="2400" baseline="30000" dirty="0" smtClean="0"/>
              <a:t>-1</a:t>
            </a:r>
            <a:r>
              <a:rPr lang="en-US" sz="2400" dirty="0" smtClean="0"/>
              <a:t> •</a:t>
            </a:r>
            <a:endParaRPr lang="en-US" sz="2400" b="1" dirty="0"/>
          </a:p>
        </p:txBody>
      </p:sp>
      <p:sp>
        <p:nvSpPr>
          <p:cNvPr id="21" name="TextBox 20"/>
          <p:cNvSpPr txBox="1"/>
          <p:nvPr/>
        </p:nvSpPr>
        <p:spPr>
          <a:xfrm>
            <a:off x="438965" y="2979001"/>
            <a:ext cx="3228622" cy="400110"/>
          </a:xfrm>
          <a:prstGeom prst="rect">
            <a:avLst/>
          </a:prstGeom>
          <a:noFill/>
        </p:spPr>
        <p:txBody>
          <a:bodyPr wrap="square" rtlCol="0">
            <a:spAutoFit/>
          </a:bodyPr>
          <a:lstStyle/>
          <a:p>
            <a:r>
              <a:rPr lang="en-US" sz="2000" b="1" dirty="0" smtClean="0"/>
              <a:t>Similarity transformation 2:</a:t>
            </a:r>
            <a:endParaRPr lang="en-US" sz="2000" dirty="0"/>
          </a:p>
        </p:txBody>
      </p:sp>
      <p:sp>
        <p:nvSpPr>
          <p:cNvPr id="29" name="TextBox 28"/>
          <p:cNvSpPr txBox="1"/>
          <p:nvPr/>
        </p:nvSpPr>
        <p:spPr>
          <a:xfrm>
            <a:off x="444610" y="4892465"/>
            <a:ext cx="3228622" cy="400110"/>
          </a:xfrm>
          <a:prstGeom prst="rect">
            <a:avLst/>
          </a:prstGeom>
          <a:noFill/>
        </p:spPr>
        <p:txBody>
          <a:bodyPr wrap="square" rtlCol="0">
            <a:spAutoFit/>
          </a:bodyPr>
          <a:lstStyle/>
          <a:p>
            <a:r>
              <a:rPr lang="en-US" sz="2000" b="1" dirty="0" smtClean="0"/>
              <a:t>Similarity transformation n:</a:t>
            </a:r>
            <a:endParaRPr lang="en-US" sz="2000" dirty="0"/>
          </a:p>
        </p:txBody>
      </p:sp>
      <p:sp>
        <p:nvSpPr>
          <p:cNvPr id="22" name="TextBox 21"/>
          <p:cNvSpPr txBox="1"/>
          <p:nvPr/>
        </p:nvSpPr>
        <p:spPr>
          <a:xfrm>
            <a:off x="4002061" y="3830623"/>
            <a:ext cx="712783" cy="646331"/>
          </a:xfrm>
          <a:prstGeom prst="rect">
            <a:avLst/>
          </a:prstGeom>
          <a:noFill/>
        </p:spPr>
        <p:txBody>
          <a:bodyPr wrap="square" rtlCol="0">
            <a:spAutoFit/>
          </a:bodyPr>
          <a:lstStyle/>
          <a:p>
            <a:pPr algn="ctr"/>
            <a:r>
              <a:rPr lang="en-US" sz="3600" b="1" dirty="0" smtClean="0"/>
              <a:t>A</a:t>
            </a:r>
            <a:r>
              <a:rPr lang="en-US" sz="3600" b="1" baseline="-25000" dirty="0" smtClean="0"/>
              <a:t>1</a:t>
            </a:r>
            <a:endParaRPr lang="en-US" sz="3600" b="1" baseline="-25000" dirty="0"/>
          </a:p>
        </p:txBody>
      </p:sp>
      <p:sp>
        <p:nvSpPr>
          <p:cNvPr id="25" name="TextBox 24"/>
          <p:cNvSpPr txBox="1"/>
          <p:nvPr/>
        </p:nvSpPr>
        <p:spPr>
          <a:xfrm>
            <a:off x="6839075" y="3242743"/>
            <a:ext cx="631998" cy="394919"/>
          </a:xfrm>
          <a:prstGeom prst="rect">
            <a:avLst/>
          </a:prstGeom>
          <a:noFill/>
        </p:spPr>
        <p:txBody>
          <a:bodyPr wrap="square" rtlCol="0">
            <a:spAutoFit/>
          </a:bodyPr>
          <a:lstStyle/>
          <a:p>
            <a:pPr algn="ctr"/>
            <a:r>
              <a:rPr lang="en-US" sz="2400" b="1" dirty="0" smtClean="0"/>
              <a:t>A</a:t>
            </a:r>
            <a:r>
              <a:rPr lang="en-US" sz="2400" b="1" baseline="-25000" dirty="0" smtClean="0"/>
              <a:t>1</a:t>
            </a:r>
            <a:r>
              <a:rPr lang="en-US" sz="2400" b="1" dirty="0" smtClean="0"/>
              <a:t>’</a:t>
            </a:r>
            <a:endParaRPr lang="en-US" sz="2400" b="1" dirty="0"/>
          </a:p>
        </p:txBody>
      </p:sp>
      <p:sp>
        <p:nvSpPr>
          <p:cNvPr id="26" name="TextBox 25"/>
          <p:cNvSpPr txBox="1"/>
          <p:nvPr/>
        </p:nvSpPr>
        <p:spPr>
          <a:xfrm>
            <a:off x="5028169" y="3957345"/>
            <a:ext cx="781698" cy="461665"/>
          </a:xfrm>
          <a:prstGeom prst="rect">
            <a:avLst/>
          </a:prstGeom>
          <a:noFill/>
        </p:spPr>
        <p:txBody>
          <a:bodyPr wrap="square" rtlCol="0">
            <a:spAutoFit/>
          </a:bodyPr>
          <a:lstStyle/>
          <a:p>
            <a:pPr algn="ctr"/>
            <a:r>
              <a:rPr lang="en-US" sz="2400" dirty="0" smtClean="0"/>
              <a:t>• </a:t>
            </a:r>
            <a:r>
              <a:rPr lang="en-US" sz="2400" b="1" dirty="0" smtClean="0">
                <a:latin typeface="Symbol" pitchFamily="18" charset="2"/>
              </a:rPr>
              <a:t>n</a:t>
            </a:r>
            <a:r>
              <a:rPr lang="en-US" sz="2400" b="1" baseline="-25000" dirty="0" smtClean="0">
                <a:latin typeface="Symbol" pitchFamily="18" charset="2"/>
              </a:rPr>
              <a:t>1</a:t>
            </a:r>
            <a:r>
              <a:rPr lang="en-US" sz="2400" b="1" dirty="0" smtClean="0"/>
              <a:t>’</a:t>
            </a:r>
            <a:endParaRPr lang="en-US" sz="2400" b="1" dirty="0"/>
          </a:p>
        </p:txBody>
      </p:sp>
      <p:sp>
        <p:nvSpPr>
          <p:cNvPr id="27" name="TextBox 26"/>
          <p:cNvSpPr txBox="1"/>
          <p:nvPr/>
        </p:nvSpPr>
        <p:spPr>
          <a:xfrm>
            <a:off x="5851125" y="3962171"/>
            <a:ext cx="451990" cy="394919"/>
          </a:xfrm>
          <a:prstGeom prst="rect">
            <a:avLst/>
          </a:prstGeom>
          <a:noFill/>
        </p:spPr>
        <p:txBody>
          <a:bodyPr wrap="square" rtlCol="0">
            <a:spAutoFit/>
          </a:bodyPr>
          <a:lstStyle/>
          <a:p>
            <a:pPr algn="ctr"/>
            <a:r>
              <a:rPr lang="en-US" sz="2400" dirty="0" smtClean="0"/>
              <a:t>=</a:t>
            </a:r>
            <a:endParaRPr lang="en-US" sz="2400" b="1" dirty="0"/>
          </a:p>
        </p:txBody>
      </p:sp>
      <p:sp>
        <p:nvSpPr>
          <p:cNvPr id="28" name="TextBox 27"/>
          <p:cNvSpPr txBox="1"/>
          <p:nvPr/>
        </p:nvSpPr>
        <p:spPr>
          <a:xfrm>
            <a:off x="2694133" y="3952416"/>
            <a:ext cx="899865" cy="461665"/>
          </a:xfrm>
          <a:prstGeom prst="rect">
            <a:avLst/>
          </a:prstGeom>
          <a:noFill/>
        </p:spPr>
        <p:txBody>
          <a:bodyPr wrap="square" rtlCol="0">
            <a:spAutoFit/>
          </a:bodyPr>
          <a:lstStyle/>
          <a:p>
            <a:pPr algn="ctr"/>
            <a:r>
              <a:rPr lang="en-US" sz="2400" b="1" dirty="0" smtClean="0">
                <a:latin typeface="Symbol" pitchFamily="18" charset="2"/>
              </a:rPr>
              <a:t>n</a:t>
            </a:r>
            <a:r>
              <a:rPr lang="en-US" sz="2400" b="1" baseline="-25000" dirty="0" smtClean="0">
                <a:latin typeface="Symbol" pitchFamily="18" charset="2"/>
              </a:rPr>
              <a:t>1</a:t>
            </a:r>
            <a:r>
              <a:rPr lang="en-US" sz="2400" baseline="30000" dirty="0" smtClean="0"/>
              <a:t>-1</a:t>
            </a:r>
            <a:r>
              <a:rPr lang="en-US" sz="2400" b="1" dirty="0" smtClean="0"/>
              <a:t> </a:t>
            </a:r>
            <a:r>
              <a:rPr lang="en-US" sz="2400" dirty="0" smtClean="0"/>
              <a:t>•</a:t>
            </a:r>
            <a:endParaRPr lang="en-US" sz="2400" b="1" dirty="0"/>
          </a:p>
        </p:txBody>
      </p:sp>
      <p:grpSp>
        <p:nvGrpSpPr>
          <p:cNvPr id="33" name="Group 32"/>
          <p:cNvGrpSpPr/>
          <p:nvPr/>
        </p:nvGrpSpPr>
        <p:grpSpPr>
          <a:xfrm>
            <a:off x="6491672" y="3647884"/>
            <a:ext cx="1417933" cy="1067376"/>
            <a:chOff x="5528205" y="3716338"/>
            <a:chExt cx="1647868" cy="1247775"/>
          </a:xfrm>
        </p:grpSpPr>
        <p:pic>
          <p:nvPicPr>
            <p:cNvPr id="2050" name="Picture 2"/>
            <p:cNvPicPr>
              <a:picLocks noChangeAspect="1" noChangeArrowheads="1"/>
            </p:cNvPicPr>
            <p:nvPr/>
          </p:nvPicPr>
          <p:blipFill>
            <a:blip r:embed="rId6" cstate="print"/>
            <a:srcRect/>
            <a:stretch>
              <a:fillRect/>
            </a:stretch>
          </p:blipFill>
          <p:spPr bwMode="auto">
            <a:xfrm>
              <a:off x="5528205" y="3716338"/>
              <a:ext cx="1609725" cy="1247775"/>
            </a:xfrm>
            <a:prstGeom prst="rect">
              <a:avLst/>
            </a:prstGeom>
            <a:noFill/>
            <a:ln w="9525">
              <a:noFill/>
              <a:miter lim="800000"/>
              <a:headEnd/>
              <a:tailEnd/>
            </a:ln>
          </p:spPr>
        </p:pic>
        <p:sp>
          <p:nvSpPr>
            <p:cNvPr id="30" name="TextBox 29"/>
            <p:cNvSpPr txBox="1"/>
            <p:nvPr/>
          </p:nvSpPr>
          <p:spPr>
            <a:xfrm>
              <a:off x="5734757" y="3894667"/>
              <a:ext cx="428978" cy="276999"/>
            </a:xfrm>
            <a:prstGeom prst="rect">
              <a:avLst/>
            </a:prstGeom>
            <a:noFill/>
          </p:spPr>
          <p:txBody>
            <a:bodyPr wrap="square" rtlCol="0">
              <a:spAutoFit/>
            </a:bodyPr>
            <a:lstStyle/>
            <a:p>
              <a:r>
                <a:rPr lang="en-US" sz="1200" dirty="0" smtClean="0"/>
                <a:t>11</a:t>
              </a:r>
              <a:endParaRPr lang="en-US" sz="1200" dirty="0"/>
            </a:p>
          </p:txBody>
        </p:sp>
        <p:sp>
          <p:nvSpPr>
            <p:cNvPr id="31" name="TextBox 30"/>
            <p:cNvSpPr txBox="1"/>
            <p:nvPr/>
          </p:nvSpPr>
          <p:spPr>
            <a:xfrm>
              <a:off x="6270980" y="4295423"/>
              <a:ext cx="428978" cy="276999"/>
            </a:xfrm>
            <a:prstGeom prst="rect">
              <a:avLst/>
            </a:prstGeom>
            <a:noFill/>
          </p:spPr>
          <p:txBody>
            <a:bodyPr wrap="square" rtlCol="0">
              <a:spAutoFit/>
            </a:bodyPr>
            <a:lstStyle/>
            <a:p>
              <a:r>
                <a:rPr lang="en-US" sz="1200" dirty="0" smtClean="0"/>
                <a:t>12</a:t>
              </a:r>
              <a:endParaRPr lang="en-US" sz="1200" dirty="0"/>
            </a:p>
          </p:txBody>
        </p:sp>
        <p:sp>
          <p:nvSpPr>
            <p:cNvPr id="32" name="TextBox 31"/>
            <p:cNvSpPr txBox="1"/>
            <p:nvPr/>
          </p:nvSpPr>
          <p:spPr>
            <a:xfrm>
              <a:off x="6747096" y="4651024"/>
              <a:ext cx="428977" cy="276998"/>
            </a:xfrm>
            <a:prstGeom prst="rect">
              <a:avLst/>
            </a:prstGeom>
            <a:noFill/>
          </p:spPr>
          <p:txBody>
            <a:bodyPr wrap="square" rtlCol="0">
              <a:spAutoFit/>
            </a:bodyPr>
            <a:lstStyle/>
            <a:p>
              <a:r>
                <a:rPr lang="en-US" sz="1200" dirty="0" smtClean="0"/>
                <a:t>13</a:t>
              </a:r>
              <a:endParaRPr lang="en-US" sz="1200" dirty="0"/>
            </a:p>
          </p:txBody>
        </p:sp>
      </p:grpSp>
      <p:sp>
        <p:nvSpPr>
          <p:cNvPr id="50" name="TextBox 49"/>
          <p:cNvSpPr txBox="1"/>
          <p:nvPr/>
        </p:nvSpPr>
        <p:spPr>
          <a:xfrm>
            <a:off x="6833432" y="5156227"/>
            <a:ext cx="631998" cy="461665"/>
          </a:xfrm>
          <a:prstGeom prst="rect">
            <a:avLst/>
          </a:prstGeom>
          <a:noFill/>
        </p:spPr>
        <p:txBody>
          <a:bodyPr wrap="square" rtlCol="0">
            <a:spAutoFit/>
          </a:bodyPr>
          <a:lstStyle/>
          <a:p>
            <a:pPr algn="ctr"/>
            <a:r>
              <a:rPr lang="en-US" sz="2400" b="1" dirty="0" smtClean="0"/>
              <a:t>A</a:t>
            </a:r>
            <a:r>
              <a:rPr lang="en-US" sz="2400" b="1" baseline="-25000" dirty="0" smtClean="0"/>
              <a:t>n</a:t>
            </a:r>
            <a:r>
              <a:rPr lang="en-US" sz="2400" b="1" dirty="0" smtClean="0"/>
              <a:t>’</a:t>
            </a:r>
            <a:endParaRPr lang="en-US" sz="2400" b="1" dirty="0"/>
          </a:p>
        </p:txBody>
      </p:sp>
      <p:sp>
        <p:nvSpPr>
          <p:cNvPr id="51" name="TextBox 50"/>
          <p:cNvSpPr txBox="1"/>
          <p:nvPr/>
        </p:nvSpPr>
        <p:spPr>
          <a:xfrm>
            <a:off x="5022526" y="5870829"/>
            <a:ext cx="781698" cy="461665"/>
          </a:xfrm>
          <a:prstGeom prst="rect">
            <a:avLst/>
          </a:prstGeom>
          <a:noFill/>
        </p:spPr>
        <p:txBody>
          <a:bodyPr wrap="square" rtlCol="0">
            <a:spAutoFit/>
          </a:bodyPr>
          <a:lstStyle/>
          <a:p>
            <a:pPr algn="ctr"/>
            <a:r>
              <a:rPr lang="en-US" sz="2400" dirty="0" smtClean="0"/>
              <a:t>• </a:t>
            </a:r>
            <a:r>
              <a:rPr lang="en-US" sz="2400" b="1" dirty="0" smtClean="0">
                <a:latin typeface="Symbol" pitchFamily="18" charset="2"/>
              </a:rPr>
              <a:t>n</a:t>
            </a:r>
            <a:r>
              <a:rPr lang="en-US" sz="2400" b="1" baseline="-25000" dirty="0" smtClean="0">
                <a:latin typeface="Symbol" pitchFamily="18" charset="2"/>
              </a:rPr>
              <a:t>1</a:t>
            </a:r>
            <a:r>
              <a:rPr lang="en-US" sz="2400" b="1" dirty="0" smtClean="0"/>
              <a:t>’</a:t>
            </a:r>
            <a:endParaRPr lang="en-US" sz="2400" b="1" dirty="0"/>
          </a:p>
        </p:txBody>
      </p:sp>
      <p:sp>
        <p:nvSpPr>
          <p:cNvPr id="52" name="TextBox 51"/>
          <p:cNvSpPr txBox="1"/>
          <p:nvPr/>
        </p:nvSpPr>
        <p:spPr>
          <a:xfrm>
            <a:off x="5845482" y="5875655"/>
            <a:ext cx="451990" cy="394919"/>
          </a:xfrm>
          <a:prstGeom prst="rect">
            <a:avLst/>
          </a:prstGeom>
          <a:noFill/>
        </p:spPr>
        <p:txBody>
          <a:bodyPr wrap="square" rtlCol="0">
            <a:spAutoFit/>
          </a:bodyPr>
          <a:lstStyle/>
          <a:p>
            <a:pPr algn="ctr"/>
            <a:r>
              <a:rPr lang="en-US" sz="2400" dirty="0" smtClean="0"/>
              <a:t>=</a:t>
            </a:r>
            <a:endParaRPr lang="en-US" sz="2400" b="1" dirty="0"/>
          </a:p>
        </p:txBody>
      </p:sp>
      <p:sp>
        <p:nvSpPr>
          <p:cNvPr id="53" name="TextBox 52"/>
          <p:cNvSpPr txBox="1"/>
          <p:nvPr/>
        </p:nvSpPr>
        <p:spPr>
          <a:xfrm>
            <a:off x="2688490" y="5865900"/>
            <a:ext cx="899865" cy="461665"/>
          </a:xfrm>
          <a:prstGeom prst="rect">
            <a:avLst/>
          </a:prstGeom>
          <a:noFill/>
        </p:spPr>
        <p:txBody>
          <a:bodyPr wrap="square" rtlCol="0">
            <a:spAutoFit/>
          </a:bodyPr>
          <a:lstStyle/>
          <a:p>
            <a:pPr algn="ctr"/>
            <a:r>
              <a:rPr lang="en-US" sz="2400" b="1" dirty="0" smtClean="0">
                <a:latin typeface="Symbol" pitchFamily="18" charset="2"/>
              </a:rPr>
              <a:t>n</a:t>
            </a:r>
            <a:r>
              <a:rPr lang="en-US" sz="2400" b="1" baseline="-25000" dirty="0" smtClean="0">
                <a:latin typeface="Symbol" pitchFamily="18" charset="2"/>
              </a:rPr>
              <a:t>1</a:t>
            </a:r>
            <a:r>
              <a:rPr lang="en-US" sz="2400" baseline="30000" dirty="0" smtClean="0"/>
              <a:t>-1</a:t>
            </a:r>
            <a:r>
              <a:rPr lang="en-US" sz="2400" b="1" dirty="0" smtClean="0"/>
              <a:t> </a:t>
            </a:r>
            <a:r>
              <a:rPr lang="en-US" sz="2400" dirty="0" smtClean="0"/>
              <a:t>•</a:t>
            </a:r>
            <a:endParaRPr lang="en-US" sz="2400" b="1" dirty="0"/>
          </a:p>
        </p:txBody>
      </p:sp>
      <p:grpSp>
        <p:nvGrpSpPr>
          <p:cNvPr id="54" name="Group 32"/>
          <p:cNvGrpSpPr/>
          <p:nvPr/>
        </p:nvGrpSpPr>
        <p:grpSpPr>
          <a:xfrm>
            <a:off x="6486030" y="5561368"/>
            <a:ext cx="1406644" cy="1067376"/>
            <a:chOff x="5528205" y="3716338"/>
            <a:chExt cx="1634748" cy="1247775"/>
          </a:xfrm>
        </p:grpSpPr>
        <p:pic>
          <p:nvPicPr>
            <p:cNvPr id="55" name="Picture 2"/>
            <p:cNvPicPr>
              <a:picLocks noChangeAspect="1" noChangeArrowheads="1"/>
            </p:cNvPicPr>
            <p:nvPr/>
          </p:nvPicPr>
          <p:blipFill>
            <a:blip r:embed="rId6" cstate="print"/>
            <a:srcRect/>
            <a:stretch>
              <a:fillRect/>
            </a:stretch>
          </p:blipFill>
          <p:spPr bwMode="auto">
            <a:xfrm>
              <a:off x="5528205" y="3716338"/>
              <a:ext cx="1609725" cy="1247775"/>
            </a:xfrm>
            <a:prstGeom prst="rect">
              <a:avLst/>
            </a:prstGeom>
            <a:noFill/>
            <a:ln w="9525">
              <a:noFill/>
              <a:miter lim="800000"/>
              <a:headEnd/>
              <a:tailEnd/>
            </a:ln>
          </p:spPr>
        </p:pic>
        <p:sp>
          <p:nvSpPr>
            <p:cNvPr id="56" name="TextBox 55"/>
            <p:cNvSpPr txBox="1"/>
            <p:nvPr/>
          </p:nvSpPr>
          <p:spPr>
            <a:xfrm>
              <a:off x="5708518" y="3894668"/>
              <a:ext cx="428978" cy="323815"/>
            </a:xfrm>
            <a:prstGeom prst="rect">
              <a:avLst/>
            </a:prstGeom>
            <a:noFill/>
          </p:spPr>
          <p:txBody>
            <a:bodyPr wrap="square" rtlCol="0">
              <a:spAutoFit/>
            </a:bodyPr>
            <a:lstStyle/>
            <a:p>
              <a:r>
                <a:rPr lang="en-US" sz="1200" dirty="0" smtClean="0"/>
                <a:t>n1</a:t>
              </a:r>
              <a:endParaRPr lang="en-US" sz="1200" dirty="0"/>
            </a:p>
          </p:txBody>
        </p:sp>
        <p:sp>
          <p:nvSpPr>
            <p:cNvPr id="57" name="TextBox 56"/>
            <p:cNvSpPr txBox="1"/>
            <p:nvPr/>
          </p:nvSpPr>
          <p:spPr>
            <a:xfrm>
              <a:off x="6244741" y="4282227"/>
              <a:ext cx="428978" cy="323815"/>
            </a:xfrm>
            <a:prstGeom prst="rect">
              <a:avLst/>
            </a:prstGeom>
            <a:noFill/>
          </p:spPr>
          <p:txBody>
            <a:bodyPr wrap="square" rtlCol="0">
              <a:spAutoFit/>
            </a:bodyPr>
            <a:lstStyle/>
            <a:p>
              <a:r>
                <a:rPr lang="en-US" sz="1200" dirty="0" smtClean="0"/>
                <a:t>n2</a:t>
              </a:r>
              <a:endParaRPr lang="en-US" sz="1200" dirty="0"/>
            </a:p>
          </p:txBody>
        </p:sp>
        <p:sp>
          <p:nvSpPr>
            <p:cNvPr id="58" name="TextBox 57"/>
            <p:cNvSpPr txBox="1"/>
            <p:nvPr/>
          </p:nvSpPr>
          <p:spPr>
            <a:xfrm>
              <a:off x="6733976" y="4637827"/>
              <a:ext cx="428977" cy="323815"/>
            </a:xfrm>
            <a:prstGeom prst="rect">
              <a:avLst/>
            </a:prstGeom>
            <a:noFill/>
          </p:spPr>
          <p:txBody>
            <a:bodyPr wrap="square" rtlCol="0">
              <a:spAutoFit/>
            </a:bodyPr>
            <a:lstStyle/>
            <a:p>
              <a:r>
                <a:rPr lang="en-US" sz="1200" dirty="0" smtClean="0"/>
                <a:t>n3</a:t>
              </a:r>
              <a:endParaRPr lang="en-US" sz="1200" dirty="0"/>
            </a:p>
          </p:txBody>
        </p:sp>
      </p:grpSp>
      <p:cxnSp>
        <p:nvCxnSpPr>
          <p:cNvPr id="62" name="Straight Connector 61"/>
          <p:cNvCxnSpPr/>
          <p:nvPr/>
        </p:nvCxnSpPr>
        <p:spPr>
          <a:xfrm flipH="1">
            <a:off x="5990489" y="5982083"/>
            <a:ext cx="158045" cy="294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168165" y="1866507"/>
            <a:ext cx="1462946" cy="41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5701" y="1544623"/>
            <a:ext cx="2381956" cy="646331"/>
          </a:xfrm>
          <a:prstGeom prst="rect">
            <a:avLst/>
          </a:prstGeom>
          <a:noFill/>
        </p:spPr>
        <p:txBody>
          <a:bodyPr wrap="square" rtlCol="0">
            <a:spAutoFit/>
          </a:bodyPr>
          <a:lstStyle/>
          <a:p>
            <a:r>
              <a:rPr lang="en-US" b="1" dirty="0" smtClean="0">
                <a:solidFill>
                  <a:srgbClr val="FF0000"/>
                </a:solidFill>
              </a:rPr>
              <a:t>Reducible Representation</a:t>
            </a:r>
            <a:endParaRPr lang="en-US" b="1" dirty="0">
              <a:solidFill>
                <a:srgbClr val="FF0000"/>
              </a:solidFill>
            </a:endParaRPr>
          </a:p>
        </p:txBody>
      </p:sp>
      <p:cxnSp>
        <p:nvCxnSpPr>
          <p:cNvPr id="72" name="Straight Arrow Connector 71"/>
          <p:cNvCxnSpPr/>
          <p:nvPr/>
        </p:nvCxnSpPr>
        <p:spPr>
          <a:xfrm>
            <a:off x="2337847" y="5806911"/>
            <a:ext cx="1293264" cy="164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95701" y="5460130"/>
            <a:ext cx="2381956" cy="646331"/>
          </a:xfrm>
          <a:prstGeom prst="rect">
            <a:avLst/>
          </a:prstGeom>
          <a:noFill/>
        </p:spPr>
        <p:txBody>
          <a:bodyPr wrap="square" rtlCol="0">
            <a:spAutoFit/>
          </a:bodyPr>
          <a:lstStyle/>
          <a:p>
            <a:r>
              <a:rPr lang="en-US" b="1" dirty="0" smtClean="0">
                <a:solidFill>
                  <a:srgbClr val="FF0000"/>
                </a:solidFill>
              </a:rPr>
              <a:t>Irreducible Representation</a:t>
            </a:r>
            <a:endParaRPr lang="en-US" b="1" dirty="0">
              <a:solidFill>
                <a:srgbClr val="FF0000"/>
              </a:solidFill>
            </a:endParaRPr>
          </a:p>
        </p:txBody>
      </p:sp>
      <p:sp>
        <p:nvSpPr>
          <p:cNvPr id="4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smtClean="0">
                <a:ln>
                  <a:noFill/>
                </a:ln>
                <a:solidFill>
                  <a:schemeClr val="tx1"/>
                </a:solidFill>
                <a:effectLst/>
                <a:uLnTx/>
                <a:uFillTx/>
                <a:latin typeface="+mj-lt"/>
                <a:ea typeface="+mj-ea"/>
                <a:cs typeface="+mj-cs"/>
              </a:rPr>
              <a:t>Block Diagonalizing a Matrix</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44" name="Slide Number Placeholder 4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5" grpId="0"/>
      <p:bldP spid="17" grpId="0"/>
      <p:bldP spid="21" grpId="0"/>
      <p:bldP spid="29" grpId="0"/>
      <p:bldP spid="22" grpId="0"/>
      <p:bldP spid="25" grpId="0"/>
      <p:bldP spid="26" grpId="0"/>
      <p:bldP spid="27" grpId="0"/>
      <p:bldP spid="28" grpId="0"/>
      <p:bldP spid="50" grpId="0"/>
      <p:bldP spid="51" grpId="0"/>
      <p:bldP spid="52" grpId="0"/>
      <p:bldP spid="53" grpId="0"/>
      <p:bldP spid="66" grpId="0"/>
      <p:bldP spid="73"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idx="1"/>
          </p:nvPr>
        </p:nvPicPr>
        <p:blipFill>
          <a:blip r:embed="rId2" cstate="print"/>
          <a:srcRect/>
          <a:stretch>
            <a:fillRect/>
          </a:stretch>
        </p:blipFill>
        <p:spPr bwMode="auto">
          <a:xfrm>
            <a:off x="923925" y="2874944"/>
            <a:ext cx="7296150" cy="1514475"/>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smtClean="0">
                <a:ln>
                  <a:noFill/>
                </a:ln>
                <a:solidFill>
                  <a:schemeClr val="tx1"/>
                </a:solidFill>
                <a:effectLst/>
                <a:uLnTx/>
                <a:uFillTx/>
                <a:latin typeface="+mj-lt"/>
                <a:ea typeface="+mj-ea"/>
                <a:cs typeface="+mj-cs"/>
              </a:rPr>
              <a:t>Block Diagonalizing a Matrix</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3112911" y="1792110"/>
            <a:ext cx="2857500" cy="461665"/>
          </a:xfrm>
          <a:prstGeom prst="rect">
            <a:avLst/>
          </a:prstGeom>
          <a:noFill/>
        </p:spPr>
        <p:txBody>
          <a:bodyPr wrap="square" rtlCol="0">
            <a:spAutoFit/>
          </a:bodyPr>
          <a:lstStyle/>
          <a:p>
            <a:pPr algn="ctr"/>
            <a:r>
              <a:rPr lang="en-US" sz="2400" b="1" dirty="0" smtClean="0">
                <a:latin typeface="Symbol" pitchFamily="18" charset="2"/>
              </a:rPr>
              <a:t>n</a:t>
            </a:r>
            <a:r>
              <a:rPr lang="en-US" sz="2400" baseline="30000" dirty="0" smtClean="0"/>
              <a:t>-1</a:t>
            </a:r>
            <a:r>
              <a:rPr lang="en-US" sz="2400" dirty="0" smtClean="0"/>
              <a:t> • </a:t>
            </a:r>
            <a:r>
              <a:rPr lang="en-US" sz="2400" b="1" dirty="0" smtClean="0"/>
              <a:t>A</a:t>
            </a:r>
            <a:r>
              <a:rPr lang="en-US" sz="2400" dirty="0" smtClean="0"/>
              <a:t> • </a:t>
            </a:r>
            <a:r>
              <a:rPr lang="en-US" sz="2400" b="1" dirty="0" smtClean="0">
                <a:latin typeface="Symbol" pitchFamily="18" charset="2"/>
              </a:rPr>
              <a:t>n</a:t>
            </a:r>
            <a:r>
              <a:rPr lang="en-US" sz="2400" dirty="0" smtClean="0"/>
              <a:t>  =  </a:t>
            </a:r>
            <a:r>
              <a:rPr lang="en-US" sz="2400" b="1" dirty="0" smtClean="0"/>
              <a:t>A’</a:t>
            </a:r>
            <a:endParaRPr lang="en-US" sz="24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Group Theory History</a:t>
            </a:r>
          </a:p>
        </p:txBody>
      </p:sp>
      <p:sp>
        <p:nvSpPr>
          <p:cNvPr id="6" name="Rectangle 5"/>
          <p:cNvSpPr/>
          <p:nvPr/>
        </p:nvSpPr>
        <p:spPr>
          <a:xfrm>
            <a:off x="289771" y="2602097"/>
            <a:ext cx="8107254" cy="1200329"/>
          </a:xfrm>
          <a:prstGeom prst="rect">
            <a:avLst/>
          </a:prstGeom>
        </p:spPr>
        <p:txBody>
          <a:bodyPr wrap="square">
            <a:spAutoFit/>
          </a:bodyPr>
          <a:lstStyle/>
          <a:p>
            <a:pPr marL="342900" indent="-342900"/>
            <a:r>
              <a:rPr lang="en-US" b="1" dirty="0" smtClean="0"/>
              <a:t>Early 1800s- </a:t>
            </a:r>
            <a:r>
              <a:rPr lang="en-US" dirty="0" err="1" smtClean="0"/>
              <a:t>Évariste</a:t>
            </a:r>
            <a:r>
              <a:rPr lang="en-US" dirty="0" smtClean="0"/>
              <a:t> Galois (1811-1832)</a:t>
            </a:r>
            <a:r>
              <a:rPr lang="en-US" b="1" dirty="0" smtClean="0"/>
              <a:t> </a:t>
            </a:r>
            <a:r>
              <a:rPr lang="en-US" dirty="0" smtClean="0"/>
              <a:t>realized that the algebraic solution to a polynomial equation is related to the structure of a group of permutations associated with the roots of the polynomial, the Galois group of the polynomial.</a:t>
            </a:r>
            <a:endParaRPr lang="en-US" dirty="0"/>
          </a:p>
        </p:txBody>
      </p:sp>
      <p:sp>
        <p:nvSpPr>
          <p:cNvPr id="7" name="Rectangle 6"/>
          <p:cNvSpPr/>
          <p:nvPr/>
        </p:nvSpPr>
        <p:spPr>
          <a:xfrm>
            <a:off x="2273949" y="3682210"/>
            <a:ext cx="3510898" cy="400110"/>
          </a:xfrm>
          <a:prstGeom prst="rect">
            <a:avLst/>
          </a:prstGeom>
        </p:spPr>
        <p:txBody>
          <a:bodyPr wrap="none">
            <a:spAutoFit/>
          </a:bodyPr>
          <a:lstStyle/>
          <a:p>
            <a:r>
              <a:rPr lang="en-US" sz="2000" b="1" dirty="0" smtClean="0"/>
              <a:t>2</a:t>
            </a:r>
            <a:r>
              <a:rPr lang="en-US" sz="2000" b="1" i="1" dirty="0" smtClean="0"/>
              <a:t>x</a:t>
            </a:r>
            <a:r>
              <a:rPr lang="en-US" sz="2000" b="1" baseline="30000" dirty="0" smtClean="0"/>
              <a:t>5</a:t>
            </a:r>
            <a:r>
              <a:rPr lang="en-US" sz="2000" b="1" dirty="0" smtClean="0"/>
              <a:t> + 3</a:t>
            </a:r>
            <a:r>
              <a:rPr lang="en-US" sz="2000" b="1" i="1" dirty="0" smtClean="0"/>
              <a:t>x</a:t>
            </a:r>
            <a:r>
              <a:rPr lang="en-US" sz="2000" b="1" baseline="30000" dirty="0" smtClean="0"/>
              <a:t>4</a:t>
            </a:r>
            <a:r>
              <a:rPr lang="en-US" sz="2000" b="1" dirty="0" smtClean="0"/>
              <a:t> – 30</a:t>
            </a:r>
            <a:r>
              <a:rPr lang="en-US" sz="2000" b="1" i="1" dirty="0" smtClean="0"/>
              <a:t>x</a:t>
            </a:r>
            <a:r>
              <a:rPr lang="en-US" sz="2000" b="1" baseline="30000" dirty="0" smtClean="0"/>
              <a:t>3</a:t>
            </a:r>
            <a:r>
              <a:rPr lang="en-US" sz="2000" b="1" dirty="0" smtClean="0"/>
              <a:t> – 57</a:t>
            </a:r>
            <a:r>
              <a:rPr lang="en-US" sz="2000" b="1" i="1" dirty="0" smtClean="0"/>
              <a:t>x</a:t>
            </a:r>
            <a:r>
              <a:rPr lang="en-US" sz="2000" b="1" baseline="30000" dirty="0" smtClean="0"/>
              <a:t>2</a:t>
            </a:r>
            <a:r>
              <a:rPr lang="en-US" sz="2000" b="1" dirty="0" smtClean="0"/>
              <a:t> – 2</a:t>
            </a:r>
            <a:r>
              <a:rPr lang="en-US" sz="2000" b="1" i="1" dirty="0" smtClean="0"/>
              <a:t>x</a:t>
            </a:r>
            <a:r>
              <a:rPr lang="en-US" sz="2000" b="1" dirty="0" smtClean="0"/>
              <a:t> + 24</a:t>
            </a:r>
            <a:endParaRPr lang="en-US" sz="2000" dirty="0"/>
          </a:p>
        </p:txBody>
      </p:sp>
      <p:sp>
        <p:nvSpPr>
          <p:cNvPr id="8" name="Rectangle 7"/>
          <p:cNvSpPr/>
          <p:nvPr/>
        </p:nvSpPr>
        <p:spPr>
          <a:xfrm>
            <a:off x="299298" y="4169357"/>
            <a:ext cx="7823918" cy="646331"/>
          </a:xfrm>
          <a:prstGeom prst="rect">
            <a:avLst/>
          </a:prstGeom>
        </p:spPr>
        <p:txBody>
          <a:bodyPr wrap="square">
            <a:spAutoFit/>
          </a:bodyPr>
          <a:lstStyle/>
          <a:p>
            <a:pPr marL="342900" indent="-342900"/>
            <a:r>
              <a:rPr lang="en-US" b="1" dirty="0" smtClean="0"/>
              <a:t>Late 1800s- </a:t>
            </a:r>
            <a:r>
              <a:rPr lang="en-US" dirty="0" smtClean="0"/>
              <a:t>Felix Klein used groups to organize  hyperbolic and projective geometry them in a more coherent way.</a:t>
            </a:r>
            <a:endParaRPr lang="en-US" dirty="0"/>
          </a:p>
        </p:txBody>
      </p:sp>
      <p:sp>
        <p:nvSpPr>
          <p:cNvPr id="10" name="Rectangle 9"/>
          <p:cNvSpPr/>
          <p:nvPr/>
        </p:nvSpPr>
        <p:spPr>
          <a:xfrm>
            <a:off x="298917" y="1872645"/>
            <a:ext cx="7823918" cy="646331"/>
          </a:xfrm>
          <a:prstGeom prst="rect">
            <a:avLst/>
          </a:prstGeom>
        </p:spPr>
        <p:txBody>
          <a:bodyPr wrap="square">
            <a:spAutoFit/>
          </a:bodyPr>
          <a:lstStyle/>
          <a:p>
            <a:pPr marL="342900" indent="-342900"/>
            <a:r>
              <a:rPr lang="en-US" b="1" dirty="0" smtClean="0"/>
              <a:t>Late 1700s- </a:t>
            </a:r>
            <a:r>
              <a:rPr lang="en-US" dirty="0" smtClean="0"/>
              <a:t>Joseph-Louis Lagrange (1736-1813)proved that every natural number is a sum of four squares (</a:t>
            </a:r>
            <a:r>
              <a:rPr lang="en-US" dirty="0" err="1" smtClean="0"/>
              <a:t>Theorie</a:t>
            </a:r>
            <a:r>
              <a:rPr lang="en-US" dirty="0" smtClean="0"/>
              <a:t> des </a:t>
            </a:r>
            <a:r>
              <a:rPr lang="en-US" dirty="0" err="1" smtClean="0"/>
              <a:t>fonctions</a:t>
            </a:r>
            <a:r>
              <a:rPr lang="en-US" dirty="0" smtClean="0"/>
              <a:t> </a:t>
            </a:r>
            <a:r>
              <a:rPr lang="en-US" dirty="0" err="1" smtClean="0"/>
              <a:t>analytiques</a:t>
            </a:r>
            <a:r>
              <a:rPr lang="en-US" dirty="0" smtClean="0"/>
              <a:t>).</a:t>
            </a:r>
            <a:endParaRPr lang="en-US" dirty="0"/>
          </a:p>
        </p:txBody>
      </p:sp>
      <p:sp>
        <p:nvSpPr>
          <p:cNvPr id="11" name="Rectangle 10"/>
          <p:cNvSpPr/>
          <p:nvPr/>
        </p:nvSpPr>
        <p:spPr>
          <a:xfrm>
            <a:off x="624620" y="1083853"/>
            <a:ext cx="7476185" cy="707886"/>
          </a:xfrm>
          <a:prstGeom prst="rect">
            <a:avLst/>
          </a:prstGeom>
        </p:spPr>
        <p:txBody>
          <a:bodyPr wrap="square">
            <a:spAutoFit/>
          </a:bodyPr>
          <a:lstStyle/>
          <a:p>
            <a:r>
              <a:rPr lang="en-US" sz="2000" dirty="0" smtClean="0"/>
              <a:t>Early group theory driven by the quest for solutions of polynomial equations of degree higher than 4. </a:t>
            </a:r>
            <a:endParaRPr lang="en-US" sz="2000" dirty="0"/>
          </a:p>
        </p:txBody>
      </p:sp>
      <p:sp>
        <p:nvSpPr>
          <p:cNvPr id="9" name="Rectangle 8"/>
          <p:cNvSpPr/>
          <p:nvPr/>
        </p:nvSpPr>
        <p:spPr>
          <a:xfrm>
            <a:off x="297153" y="4914192"/>
            <a:ext cx="7823918" cy="369332"/>
          </a:xfrm>
          <a:prstGeom prst="rect">
            <a:avLst/>
          </a:prstGeom>
        </p:spPr>
        <p:txBody>
          <a:bodyPr wrap="square">
            <a:spAutoFit/>
          </a:bodyPr>
          <a:lstStyle/>
          <a:p>
            <a:r>
              <a:rPr lang="en-US" b="1" dirty="0" smtClean="0"/>
              <a:t>1920s- </a:t>
            </a:r>
            <a:r>
              <a:rPr lang="en-US" dirty="0" smtClean="0"/>
              <a:t>Group theory applied in physics and chemistry. </a:t>
            </a:r>
            <a:endParaRPr lang="en-US" dirty="0"/>
          </a:p>
        </p:txBody>
      </p:sp>
      <p:sp>
        <p:nvSpPr>
          <p:cNvPr id="12" name="TextBox 11"/>
          <p:cNvSpPr txBox="1"/>
          <p:nvPr/>
        </p:nvSpPr>
        <p:spPr>
          <a:xfrm>
            <a:off x="283333" y="5396247"/>
            <a:ext cx="8641724" cy="1200329"/>
          </a:xfrm>
          <a:prstGeom prst="rect">
            <a:avLst/>
          </a:prstGeom>
          <a:noFill/>
        </p:spPr>
        <p:txBody>
          <a:bodyPr wrap="square" rtlCol="0">
            <a:spAutoFit/>
          </a:bodyPr>
          <a:lstStyle/>
          <a:p>
            <a:pPr marL="566738" indent="-566738"/>
            <a:r>
              <a:rPr lang="en-US" b="1" dirty="0" smtClean="0"/>
              <a:t>1931</a:t>
            </a:r>
            <a:r>
              <a:rPr lang="en-US" dirty="0" smtClean="0"/>
              <a:t>- It is often hard or even impossible to obtain a solution to the Schrodinger equation-however, a large part of qualitative results can be obtained by group theory. </a:t>
            </a:r>
            <a:r>
              <a:rPr lang="en-US" b="1" dirty="0" smtClean="0"/>
              <a:t>Almost all the rules of spectroscopy follow from the symmetry of a problem</a:t>
            </a:r>
            <a:r>
              <a:rPr lang="en-US" dirty="0" smtClean="0"/>
              <a:t>.</a:t>
            </a:r>
          </a:p>
          <a:p>
            <a:r>
              <a:rPr lang="en-US" dirty="0" smtClean="0"/>
              <a:t>				-Eugene Wigner (1963 Nobel Prize in Physics)</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idx="1"/>
          </p:nvPr>
        </p:nvPicPr>
        <p:blipFill>
          <a:blip r:embed="rId2" cstate="print"/>
          <a:srcRect/>
          <a:stretch>
            <a:fillRect/>
          </a:stretch>
        </p:blipFill>
        <p:spPr bwMode="auto">
          <a:xfrm>
            <a:off x="412098" y="2504887"/>
            <a:ext cx="8229600" cy="1640541"/>
          </a:xfrm>
          <a:prstGeom prst="rect">
            <a:avLst/>
          </a:prstGeom>
          <a:noFill/>
          <a:ln w="9525">
            <a:noFill/>
            <a:miter lim="800000"/>
            <a:headEnd/>
            <a:tailEnd/>
          </a:ln>
        </p:spPr>
      </p:pic>
      <p:sp>
        <p:nvSpPr>
          <p:cNvPr id="5" name="TextBox 4"/>
          <p:cNvSpPr txBox="1"/>
          <p:nvPr/>
        </p:nvSpPr>
        <p:spPr>
          <a:xfrm>
            <a:off x="6194739" y="4095478"/>
            <a:ext cx="1700012" cy="461665"/>
          </a:xfrm>
          <a:prstGeom prst="rect">
            <a:avLst/>
          </a:prstGeom>
          <a:noFill/>
        </p:spPr>
        <p:txBody>
          <a:bodyPr wrap="square" rtlCol="0">
            <a:spAutoFit/>
          </a:bodyPr>
          <a:lstStyle/>
          <a:p>
            <a:pPr algn="ctr"/>
            <a:r>
              <a:rPr lang="en-US" sz="2400" dirty="0" smtClean="0">
                <a:solidFill>
                  <a:srgbClr val="FF0000"/>
                </a:solidFill>
              </a:rPr>
              <a:t>Direct Sum</a:t>
            </a:r>
            <a:endParaRPr lang="en-US" sz="2400" dirty="0">
              <a:solidFill>
                <a:srgbClr val="FF0000"/>
              </a:solidFill>
            </a:endParaRPr>
          </a:p>
        </p:txBody>
      </p:sp>
      <p:sp>
        <p:nvSpPr>
          <p:cNvPr id="6" name="Title 1"/>
          <p:cNvSpPr>
            <a:spLocks noGrp="1"/>
          </p:cNvSpPr>
          <p:nvPr>
            <p:ph type="title"/>
          </p:nvPr>
        </p:nvSpPr>
        <p:spPr>
          <a:xfrm>
            <a:off x="457200" y="0"/>
            <a:ext cx="8229600" cy="1143000"/>
          </a:xfrm>
        </p:spPr>
        <p:txBody>
          <a:bodyPr>
            <a:normAutofit/>
          </a:bodyPr>
          <a:lstStyle/>
          <a:p>
            <a:r>
              <a:rPr lang="en-US" sz="4000" u="sng" dirty="0" smtClean="0"/>
              <a:t>Block </a:t>
            </a:r>
            <a:r>
              <a:rPr lang="en-US" sz="4000" u="sng" dirty="0" err="1" smtClean="0"/>
              <a:t>Diagonalizing</a:t>
            </a:r>
            <a:r>
              <a:rPr lang="en-US" sz="4000" u="sng" dirty="0" smtClean="0"/>
              <a:t> a Matrix</a:t>
            </a:r>
          </a:p>
        </p:txBody>
      </p:sp>
      <p:sp>
        <p:nvSpPr>
          <p:cNvPr id="7" name="TextBox 6"/>
          <p:cNvSpPr txBox="1"/>
          <p:nvPr/>
        </p:nvSpPr>
        <p:spPr>
          <a:xfrm>
            <a:off x="2223738" y="6214397"/>
            <a:ext cx="4667960" cy="461665"/>
          </a:xfrm>
          <a:prstGeom prst="rect">
            <a:avLst/>
          </a:prstGeom>
          <a:noFill/>
        </p:spPr>
        <p:txBody>
          <a:bodyPr wrap="square" rtlCol="0">
            <a:spAutoFit/>
          </a:bodyPr>
          <a:lstStyle/>
          <a:p>
            <a:pPr algn="ctr"/>
            <a:r>
              <a:rPr lang="en-US" sz="2400" dirty="0" smtClean="0">
                <a:solidFill>
                  <a:srgbClr val="FF0000"/>
                </a:solidFill>
              </a:rPr>
              <a:t>Used to make character tables.</a:t>
            </a:r>
            <a:endParaRPr lang="en-US" sz="2400"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316089" y="1137904"/>
            <a:ext cx="8458200" cy="707886"/>
          </a:xfrm>
          <a:prstGeom prst="rect">
            <a:avLst/>
          </a:prstGeom>
          <a:noFill/>
        </p:spPr>
        <p:txBody>
          <a:bodyPr wrap="square" rtlCol="0">
            <a:spAutoFit/>
          </a:bodyPr>
          <a:lstStyle/>
          <a:p>
            <a:r>
              <a:rPr lang="en-US" sz="2000" b="1" dirty="0" smtClean="0"/>
              <a:t>Conjugate elements-</a:t>
            </a:r>
            <a:r>
              <a:rPr lang="en-US" sz="2000" dirty="0" smtClean="0"/>
              <a:t> Two element, X and Y,  are conjugate if the following equality holds:</a:t>
            </a:r>
            <a:endParaRPr lang="en-US" sz="2000" dirty="0"/>
          </a:p>
        </p:txBody>
      </p:sp>
      <p:sp>
        <p:nvSpPr>
          <p:cNvPr id="10" name="Rectangle 9"/>
          <p:cNvSpPr/>
          <p:nvPr/>
        </p:nvSpPr>
        <p:spPr>
          <a:xfrm>
            <a:off x="2982688" y="1685043"/>
            <a:ext cx="2106667" cy="523220"/>
          </a:xfrm>
          <a:prstGeom prst="rect">
            <a:avLst/>
          </a:prstGeom>
        </p:spPr>
        <p:txBody>
          <a:bodyPr wrap="none">
            <a:spAutoFit/>
          </a:bodyPr>
          <a:lstStyle/>
          <a:p>
            <a:r>
              <a:rPr lang="en-US" sz="2800" dirty="0" smtClean="0"/>
              <a:t>Z</a:t>
            </a:r>
            <a:r>
              <a:rPr lang="en-US" sz="2800" baseline="30000" dirty="0" smtClean="0"/>
              <a:t>-1</a:t>
            </a:r>
            <a:r>
              <a:rPr lang="en-US" sz="2800" dirty="0" smtClean="0"/>
              <a:t> • X • Z = Y</a:t>
            </a:r>
            <a:endParaRPr lang="en-US" sz="2800" dirty="0"/>
          </a:p>
        </p:txBody>
      </p:sp>
      <p:sp>
        <p:nvSpPr>
          <p:cNvPr id="11" name="Rectangle 10"/>
          <p:cNvSpPr/>
          <p:nvPr/>
        </p:nvSpPr>
        <p:spPr>
          <a:xfrm>
            <a:off x="1003775" y="2393568"/>
            <a:ext cx="7069756" cy="1231106"/>
          </a:xfrm>
          <a:prstGeom prst="rect">
            <a:avLst/>
          </a:prstGeom>
        </p:spPr>
        <p:txBody>
          <a:bodyPr wrap="square">
            <a:spAutoFit/>
          </a:bodyPr>
          <a:lstStyle/>
          <a:p>
            <a:pPr>
              <a:spcAft>
                <a:spcPts val="1200"/>
              </a:spcAft>
              <a:buFont typeface="Arial" pitchFamily="34" charset="0"/>
              <a:buChar char="•"/>
            </a:pPr>
            <a:r>
              <a:rPr lang="en-US" dirty="0" smtClean="0"/>
              <a:t>  Every element is conjugated with itself (Z = identity)</a:t>
            </a:r>
          </a:p>
          <a:p>
            <a:pPr>
              <a:spcAft>
                <a:spcPts val="1200"/>
              </a:spcAft>
              <a:buFont typeface="Arial" pitchFamily="34" charset="0"/>
              <a:buChar char="•"/>
            </a:pPr>
            <a:r>
              <a:rPr lang="en-US" dirty="0" smtClean="0"/>
              <a:t>  If X is conjugated with Y, Y is conjugate with X.</a:t>
            </a:r>
          </a:p>
          <a:p>
            <a:pPr>
              <a:spcAft>
                <a:spcPts val="1200"/>
              </a:spcAft>
              <a:buFont typeface="Arial" pitchFamily="34" charset="0"/>
              <a:buChar char="•"/>
            </a:pPr>
            <a:r>
              <a:rPr lang="en-US" dirty="0" smtClean="0"/>
              <a:t>  If X is conjugated with Y and W, then Y and W are also conjugate.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316089" y="1137904"/>
            <a:ext cx="8458200" cy="707886"/>
          </a:xfrm>
          <a:prstGeom prst="rect">
            <a:avLst/>
          </a:prstGeom>
          <a:noFill/>
        </p:spPr>
        <p:txBody>
          <a:bodyPr wrap="square" rtlCol="0">
            <a:spAutoFit/>
          </a:bodyPr>
          <a:lstStyle/>
          <a:p>
            <a:r>
              <a:rPr lang="en-US" sz="2000" b="1" dirty="0" smtClean="0"/>
              <a:t>Conjugate elements-</a:t>
            </a:r>
            <a:r>
              <a:rPr lang="en-US" sz="2000" dirty="0" smtClean="0"/>
              <a:t> Two element, X and Y,  are conjugate if the following equality holds:</a:t>
            </a:r>
            <a:endParaRPr lang="en-US" sz="2000" dirty="0"/>
          </a:p>
        </p:txBody>
      </p:sp>
      <p:sp>
        <p:nvSpPr>
          <p:cNvPr id="10" name="Rectangle 9"/>
          <p:cNvSpPr/>
          <p:nvPr/>
        </p:nvSpPr>
        <p:spPr>
          <a:xfrm>
            <a:off x="2982688" y="1685043"/>
            <a:ext cx="2106667" cy="523220"/>
          </a:xfrm>
          <a:prstGeom prst="rect">
            <a:avLst/>
          </a:prstGeom>
        </p:spPr>
        <p:txBody>
          <a:bodyPr wrap="none">
            <a:spAutoFit/>
          </a:bodyPr>
          <a:lstStyle/>
          <a:p>
            <a:r>
              <a:rPr lang="en-US" sz="2800" dirty="0" smtClean="0"/>
              <a:t>Z</a:t>
            </a:r>
            <a:r>
              <a:rPr lang="en-US" sz="2800" baseline="30000" dirty="0" smtClean="0"/>
              <a:t>-1</a:t>
            </a:r>
            <a:r>
              <a:rPr lang="en-US" sz="2800" dirty="0" smtClean="0"/>
              <a:t> • X • Z = Y</a:t>
            </a:r>
            <a:endParaRPr lang="en-US" sz="2800" dirty="0"/>
          </a:p>
        </p:txBody>
      </p:sp>
      <p:sp>
        <p:nvSpPr>
          <p:cNvPr id="6" name="TextBox 5"/>
          <p:cNvSpPr txBox="1"/>
          <p:nvPr/>
        </p:nvSpPr>
        <p:spPr>
          <a:xfrm>
            <a:off x="981777" y="2213810"/>
            <a:ext cx="2002055" cy="400110"/>
          </a:xfrm>
          <a:prstGeom prst="rect">
            <a:avLst/>
          </a:prstGeom>
          <a:noFill/>
        </p:spPr>
        <p:txBody>
          <a:bodyPr wrap="square" rtlCol="0">
            <a:spAutoFit/>
          </a:bodyPr>
          <a:lstStyle/>
          <a:p>
            <a:r>
              <a:rPr lang="en-US" sz="2000" u="sng" dirty="0" smtClean="0"/>
              <a:t>C</a:t>
            </a:r>
            <a:r>
              <a:rPr lang="en-US" sz="2000" u="sng" baseline="-25000" dirty="0" smtClean="0"/>
              <a:t>3v</a:t>
            </a:r>
            <a:r>
              <a:rPr lang="en-US" sz="2000" u="sng" dirty="0" smtClean="0"/>
              <a:t> point group</a:t>
            </a:r>
            <a:r>
              <a:rPr lang="en-US" sz="2000" dirty="0" smtClean="0"/>
              <a:t>-</a:t>
            </a:r>
            <a:endParaRPr lang="en-US" sz="2000" dirty="0"/>
          </a:p>
        </p:txBody>
      </p:sp>
      <p:sp>
        <p:nvSpPr>
          <p:cNvPr id="8" name="TextBox 7"/>
          <p:cNvSpPr txBox="1"/>
          <p:nvPr/>
        </p:nvSpPr>
        <p:spPr>
          <a:xfrm>
            <a:off x="1856072" y="2581950"/>
            <a:ext cx="3524450" cy="400110"/>
          </a:xfrm>
          <a:prstGeom prst="rect">
            <a:avLst/>
          </a:prstGeom>
          <a:noFill/>
        </p:spPr>
        <p:txBody>
          <a:bodyPr wrap="square" rtlCol="0">
            <a:spAutoFit/>
          </a:bodyPr>
          <a:lstStyle/>
          <a:p>
            <a:r>
              <a:rPr lang="en-US" sz="2000" dirty="0" smtClean="0"/>
              <a:t>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endParaRPr lang="en-US" sz="2000" dirty="0"/>
          </a:p>
        </p:txBody>
      </p:sp>
      <p:sp>
        <p:nvSpPr>
          <p:cNvPr id="17" name="Rectangle 16"/>
          <p:cNvSpPr/>
          <p:nvPr/>
        </p:nvSpPr>
        <p:spPr>
          <a:xfrm>
            <a:off x="115500" y="3257506"/>
            <a:ext cx="4213910" cy="1323439"/>
          </a:xfrm>
          <a:prstGeom prst="rect">
            <a:avLst/>
          </a:prstGeom>
        </p:spPr>
        <p:txBody>
          <a:bodyPr wrap="none">
            <a:spAutoFit/>
          </a:bodyPr>
          <a:lstStyle/>
          <a:p>
            <a:r>
              <a:rPr lang="en-US" sz="2000" u="sng" dirty="0" smtClean="0"/>
              <a:t>Find the conjugates to C</a:t>
            </a:r>
            <a:r>
              <a:rPr lang="en-US" sz="2000" u="sng" baseline="-25000" dirty="0" smtClean="0"/>
              <a:t>3</a:t>
            </a:r>
          </a:p>
          <a:p>
            <a:pPr marL="346075"/>
            <a:r>
              <a:rPr lang="en-US" sz="2000" dirty="0" smtClean="0"/>
              <a:t>X   =  C</a:t>
            </a:r>
            <a:r>
              <a:rPr lang="en-US" sz="2000" baseline="-25000" dirty="0" smtClean="0"/>
              <a:t>3</a:t>
            </a:r>
          </a:p>
          <a:p>
            <a:pPr marL="346075"/>
            <a:r>
              <a:rPr lang="en-US" sz="2000" dirty="0" smtClean="0"/>
              <a:t>Z   =  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p>
          <a:p>
            <a:pPr marL="346075"/>
            <a:r>
              <a:rPr lang="en-US" sz="2000" dirty="0" smtClean="0"/>
              <a:t>Z</a:t>
            </a:r>
            <a:r>
              <a:rPr lang="en-US" sz="2000" baseline="30000" dirty="0" smtClean="0"/>
              <a:t>-1</a:t>
            </a:r>
            <a:r>
              <a:rPr lang="en-US" sz="2000" dirty="0" smtClean="0"/>
              <a:t> = inverse of 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p>
        </p:txBody>
      </p:sp>
      <p:sp>
        <p:nvSpPr>
          <p:cNvPr id="19" name="Rectangle 18"/>
          <p:cNvSpPr/>
          <p:nvPr/>
        </p:nvSpPr>
        <p:spPr>
          <a:xfrm>
            <a:off x="486398" y="4799459"/>
            <a:ext cx="3902800" cy="400110"/>
          </a:xfrm>
          <a:prstGeom prst="rect">
            <a:avLst/>
          </a:prstGeom>
        </p:spPr>
        <p:txBody>
          <a:bodyPr wrap="none">
            <a:spAutoFit/>
          </a:bodyPr>
          <a:lstStyle/>
          <a:p>
            <a:r>
              <a:rPr lang="en-US" sz="2000" dirty="0" smtClean="0"/>
              <a:t>Z</a:t>
            </a:r>
            <a:r>
              <a:rPr lang="en-US" sz="2000" baseline="30000" dirty="0" smtClean="0"/>
              <a:t>-1</a:t>
            </a:r>
            <a:r>
              <a:rPr lang="en-US" sz="2000" dirty="0" smtClean="0"/>
              <a:t> = 	           E,  C</a:t>
            </a:r>
            <a:r>
              <a:rPr lang="en-US" sz="2000" baseline="-25000" dirty="0" smtClean="0"/>
              <a:t>3</a:t>
            </a:r>
            <a:r>
              <a:rPr lang="en-US" sz="2000" baseline="30000" dirty="0" smtClean="0"/>
              <a:t>2</a:t>
            </a:r>
            <a:r>
              <a:rPr lang="en-US" sz="2000" dirty="0" smtClean="0"/>
              <a:t>, C</a:t>
            </a:r>
            <a:r>
              <a:rPr lang="en-US" sz="2000" baseline="-25000" dirty="0" smtClean="0"/>
              <a:t>3</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endParaRPr lang="en-US" sz="2000" dirty="0"/>
          </a:p>
        </p:txBody>
      </p:sp>
      <p:cxnSp>
        <p:nvCxnSpPr>
          <p:cNvPr id="28" name="Straight Arrow Connector 27"/>
          <p:cNvCxnSpPr/>
          <p:nvPr/>
        </p:nvCxnSpPr>
        <p:spPr>
          <a:xfrm>
            <a:off x="2438409" y="4543124"/>
            <a:ext cx="0" cy="298383"/>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74754" y="4541520"/>
            <a:ext cx="0" cy="298383"/>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89090" name="Picture 2"/>
          <p:cNvPicPr>
            <a:picLocks noChangeAspect="1" noChangeArrowheads="1"/>
          </p:cNvPicPr>
          <p:nvPr/>
        </p:nvPicPr>
        <p:blipFill>
          <a:blip r:embed="rId2" cstate="print"/>
          <a:srcRect/>
          <a:stretch>
            <a:fillRect/>
          </a:stretch>
        </p:blipFill>
        <p:spPr bwMode="auto">
          <a:xfrm>
            <a:off x="4986338" y="2995910"/>
            <a:ext cx="3856959" cy="1899940"/>
          </a:xfrm>
          <a:prstGeom prst="rect">
            <a:avLst/>
          </a:prstGeom>
          <a:noFill/>
          <a:ln w="9525">
            <a:noFill/>
            <a:miter lim="800000"/>
            <a:headEnd/>
            <a:tailEnd/>
          </a:ln>
        </p:spPr>
      </p:pic>
      <p:sp>
        <p:nvSpPr>
          <p:cNvPr id="23" name="Oval 22"/>
          <p:cNvSpPr/>
          <p:nvPr/>
        </p:nvSpPr>
        <p:spPr>
          <a:xfrm>
            <a:off x="5524501" y="3262313"/>
            <a:ext cx="285750" cy="285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76951" y="3771900"/>
            <a:ext cx="285750" cy="285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62739" y="3514725"/>
            <a:ext cx="285750" cy="285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19952" y="4029075"/>
            <a:ext cx="285750" cy="285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91452" y="4281488"/>
            <a:ext cx="285750" cy="285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353427" y="4524375"/>
            <a:ext cx="285750" cy="285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316089" y="1137904"/>
            <a:ext cx="8458200" cy="707886"/>
          </a:xfrm>
          <a:prstGeom prst="rect">
            <a:avLst/>
          </a:prstGeom>
          <a:noFill/>
        </p:spPr>
        <p:txBody>
          <a:bodyPr wrap="square" rtlCol="0">
            <a:spAutoFit/>
          </a:bodyPr>
          <a:lstStyle/>
          <a:p>
            <a:r>
              <a:rPr lang="en-US" sz="2000" b="1" dirty="0" smtClean="0"/>
              <a:t>Conjugate elements-</a:t>
            </a:r>
            <a:r>
              <a:rPr lang="en-US" sz="2000" dirty="0" smtClean="0"/>
              <a:t> Two element, X and Y,  are conjugate if the following equality holds:</a:t>
            </a:r>
            <a:endParaRPr lang="en-US" sz="2000" dirty="0"/>
          </a:p>
        </p:txBody>
      </p:sp>
      <p:pic>
        <p:nvPicPr>
          <p:cNvPr id="31" name="Picture 3"/>
          <p:cNvPicPr>
            <a:picLocks noChangeAspect="1" noChangeArrowheads="1"/>
          </p:cNvPicPr>
          <p:nvPr/>
        </p:nvPicPr>
        <p:blipFill>
          <a:blip r:embed="rId2" cstate="print"/>
          <a:srcRect/>
          <a:stretch>
            <a:fillRect/>
          </a:stretch>
        </p:blipFill>
        <p:spPr bwMode="auto">
          <a:xfrm>
            <a:off x="5313523" y="2537410"/>
            <a:ext cx="2471680" cy="280528"/>
          </a:xfrm>
          <a:prstGeom prst="rect">
            <a:avLst/>
          </a:prstGeom>
          <a:noFill/>
          <a:ln w="9525">
            <a:noFill/>
            <a:miter lim="800000"/>
            <a:headEnd/>
            <a:tailEnd/>
          </a:ln>
        </p:spPr>
      </p:pic>
      <p:pic>
        <p:nvPicPr>
          <p:cNvPr id="32" name="Picture 4"/>
          <p:cNvPicPr>
            <a:picLocks noChangeAspect="1" noChangeArrowheads="1"/>
          </p:cNvPicPr>
          <p:nvPr/>
        </p:nvPicPr>
        <p:blipFill>
          <a:blip r:embed="rId3" cstate="print"/>
          <a:srcRect/>
          <a:stretch>
            <a:fillRect/>
          </a:stretch>
        </p:blipFill>
        <p:spPr bwMode="auto">
          <a:xfrm>
            <a:off x="5014623" y="3024639"/>
            <a:ext cx="3851575" cy="272946"/>
          </a:xfrm>
          <a:prstGeom prst="rect">
            <a:avLst/>
          </a:prstGeom>
          <a:noFill/>
          <a:ln w="9525">
            <a:noFill/>
            <a:miter lim="800000"/>
            <a:headEnd/>
            <a:tailEnd/>
          </a:ln>
        </p:spPr>
      </p:pic>
      <p:pic>
        <p:nvPicPr>
          <p:cNvPr id="33" name="Picture 5"/>
          <p:cNvPicPr>
            <a:picLocks noChangeAspect="1" noChangeArrowheads="1"/>
          </p:cNvPicPr>
          <p:nvPr/>
        </p:nvPicPr>
        <p:blipFill>
          <a:blip r:embed="rId4" cstate="print"/>
          <a:srcRect/>
          <a:stretch>
            <a:fillRect/>
          </a:stretch>
        </p:blipFill>
        <p:spPr bwMode="auto">
          <a:xfrm>
            <a:off x="5235602" y="3463139"/>
            <a:ext cx="3746619" cy="375461"/>
          </a:xfrm>
          <a:prstGeom prst="rect">
            <a:avLst/>
          </a:prstGeom>
          <a:noFill/>
          <a:ln w="9525">
            <a:noFill/>
            <a:miter lim="800000"/>
            <a:headEnd/>
            <a:tailEnd/>
          </a:ln>
        </p:spPr>
      </p:pic>
      <p:pic>
        <p:nvPicPr>
          <p:cNvPr id="34" name="Picture 6"/>
          <p:cNvPicPr>
            <a:picLocks noChangeAspect="1" noChangeArrowheads="1"/>
          </p:cNvPicPr>
          <p:nvPr/>
        </p:nvPicPr>
        <p:blipFill>
          <a:blip r:embed="rId5" cstate="print"/>
          <a:srcRect/>
          <a:stretch>
            <a:fillRect/>
          </a:stretch>
        </p:blipFill>
        <p:spPr bwMode="auto">
          <a:xfrm>
            <a:off x="5012764" y="3882391"/>
            <a:ext cx="4063867" cy="439747"/>
          </a:xfrm>
          <a:prstGeom prst="rect">
            <a:avLst/>
          </a:prstGeom>
          <a:noFill/>
          <a:ln w="9525">
            <a:noFill/>
            <a:miter lim="800000"/>
            <a:headEnd/>
            <a:tailEnd/>
          </a:ln>
        </p:spPr>
      </p:pic>
      <p:sp>
        <p:nvSpPr>
          <p:cNvPr id="35" name="Rectangle 34"/>
          <p:cNvSpPr/>
          <p:nvPr/>
        </p:nvSpPr>
        <p:spPr>
          <a:xfrm>
            <a:off x="5260459" y="2106651"/>
            <a:ext cx="1087157" cy="369332"/>
          </a:xfrm>
          <a:prstGeom prst="rect">
            <a:avLst/>
          </a:prstGeom>
        </p:spPr>
        <p:txBody>
          <a:bodyPr wrap="none">
            <a:spAutoFit/>
          </a:bodyPr>
          <a:lstStyle/>
          <a:p>
            <a:r>
              <a:rPr lang="en-US" u="sng" dirty="0" smtClean="0">
                <a:solidFill>
                  <a:srgbClr val="0000FF"/>
                </a:solidFill>
              </a:rPr>
              <a:t>Z</a:t>
            </a:r>
            <a:r>
              <a:rPr lang="en-US" u="sng" baseline="30000" dirty="0" smtClean="0">
                <a:solidFill>
                  <a:srgbClr val="0000FF"/>
                </a:solidFill>
              </a:rPr>
              <a:t>-1</a:t>
            </a:r>
            <a:r>
              <a:rPr lang="en-US" u="sng" dirty="0" smtClean="0">
                <a:solidFill>
                  <a:srgbClr val="0000FF"/>
                </a:solidFill>
              </a:rPr>
              <a:t> • X • Z</a:t>
            </a:r>
            <a:endParaRPr lang="en-US" u="sng" dirty="0">
              <a:solidFill>
                <a:srgbClr val="0000FF"/>
              </a:solidFill>
            </a:endParaRPr>
          </a:p>
        </p:txBody>
      </p:sp>
      <p:cxnSp>
        <p:nvCxnSpPr>
          <p:cNvPr id="37" name="Straight Connector 36"/>
          <p:cNvCxnSpPr/>
          <p:nvPr/>
        </p:nvCxnSpPr>
        <p:spPr>
          <a:xfrm>
            <a:off x="5775158" y="3289935"/>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56108" y="2789874"/>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79920" y="3761424"/>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65633" y="423291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8072" name="Picture 8"/>
          <p:cNvPicPr>
            <a:picLocks noChangeAspect="1" noChangeArrowheads="1"/>
          </p:cNvPicPr>
          <p:nvPr/>
        </p:nvPicPr>
        <p:blipFill>
          <a:blip r:embed="rId6" cstate="print"/>
          <a:srcRect/>
          <a:stretch>
            <a:fillRect/>
          </a:stretch>
        </p:blipFill>
        <p:spPr bwMode="auto">
          <a:xfrm>
            <a:off x="4972050" y="4357689"/>
            <a:ext cx="3867150" cy="347882"/>
          </a:xfrm>
          <a:prstGeom prst="rect">
            <a:avLst/>
          </a:prstGeom>
          <a:noFill/>
          <a:ln w="9525">
            <a:noFill/>
            <a:miter lim="800000"/>
            <a:headEnd/>
            <a:tailEnd/>
          </a:ln>
        </p:spPr>
      </p:pic>
      <p:cxnSp>
        <p:nvCxnSpPr>
          <p:cNvPr id="42" name="Straight Connector 41"/>
          <p:cNvCxnSpPr/>
          <p:nvPr/>
        </p:nvCxnSpPr>
        <p:spPr>
          <a:xfrm>
            <a:off x="5784683" y="4661536"/>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46808" y="2789874"/>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680283" y="3275649"/>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708858" y="3751899"/>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766008" y="4209099"/>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99308" y="4637724"/>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48581" y="5322072"/>
            <a:ext cx="4977858" cy="861774"/>
          </a:xfrm>
          <a:prstGeom prst="rect">
            <a:avLst/>
          </a:prstGeom>
          <a:noFill/>
        </p:spPr>
        <p:txBody>
          <a:bodyPr wrap="square" rtlCol="0">
            <a:spAutoFit/>
          </a:bodyPr>
          <a:lstStyle/>
          <a:p>
            <a:pPr>
              <a:spcAft>
                <a:spcPts val="1200"/>
              </a:spcAft>
            </a:pPr>
            <a:r>
              <a:rPr lang="en-US" sz="2000" u="sng" dirty="0" smtClean="0"/>
              <a:t>For the C</a:t>
            </a:r>
            <a:r>
              <a:rPr lang="en-US" sz="2000" u="sng" baseline="-25000" dirty="0" smtClean="0"/>
              <a:t>3v</a:t>
            </a:r>
            <a:r>
              <a:rPr lang="en-US" sz="2000" u="sng" dirty="0" smtClean="0"/>
              <a:t> point group</a:t>
            </a:r>
            <a:r>
              <a:rPr lang="en-US" sz="2000" dirty="0" smtClean="0"/>
              <a:t>-</a:t>
            </a:r>
          </a:p>
          <a:p>
            <a:r>
              <a:rPr lang="en-US" sz="2000" dirty="0" smtClean="0"/>
              <a:t>	C</a:t>
            </a:r>
            <a:r>
              <a:rPr lang="en-US" sz="2000" baseline="-25000" dirty="0" smtClean="0"/>
              <a:t>3</a:t>
            </a:r>
            <a:r>
              <a:rPr lang="en-US" sz="2000" dirty="0" smtClean="0"/>
              <a:t> is conjugate to C</a:t>
            </a:r>
            <a:r>
              <a:rPr lang="en-US" sz="2000" baseline="-25000" dirty="0" smtClean="0"/>
              <a:t>3</a:t>
            </a:r>
            <a:r>
              <a:rPr lang="en-US" sz="2000" dirty="0" smtClean="0"/>
              <a:t> and C</a:t>
            </a:r>
            <a:r>
              <a:rPr lang="en-US" sz="2000" baseline="-25000" dirty="0" smtClean="0"/>
              <a:t>3</a:t>
            </a:r>
            <a:r>
              <a:rPr lang="en-US" sz="2000" baseline="30000" dirty="0" smtClean="0"/>
              <a:t>2</a:t>
            </a:r>
            <a:endParaRPr lang="en-US" sz="2000" baseline="30000" dirty="0"/>
          </a:p>
        </p:txBody>
      </p:sp>
      <p:sp>
        <p:nvSpPr>
          <p:cNvPr id="49" name="TextBox 48"/>
          <p:cNvSpPr txBox="1"/>
          <p:nvPr/>
        </p:nvSpPr>
        <p:spPr>
          <a:xfrm>
            <a:off x="2762425" y="6242744"/>
            <a:ext cx="3590223" cy="400110"/>
          </a:xfrm>
          <a:prstGeom prst="rect">
            <a:avLst/>
          </a:prstGeom>
          <a:noFill/>
        </p:spPr>
        <p:txBody>
          <a:bodyPr wrap="square" rtlCol="0">
            <a:spAutoFit/>
          </a:bodyPr>
          <a:lstStyle/>
          <a:p>
            <a:r>
              <a:rPr lang="en-US" sz="2000" dirty="0" smtClean="0">
                <a:solidFill>
                  <a:srgbClr val="FF0000"/>
                </a:solidFill>
              </a:rPr>
              <a:t>C</a:t>
            </a:r>
            <a:r>
              <a:rPr lang="en-US" sz="2000" baseline="-25000" dirty="0" smtClean="0">
                <a:solidFill>
                  <a:srgbClr val="FF0000"/>
                </a:solidFill>
              </a:rPr>
              <a:t>3</a:t>
            </a:r>
            <a:r>
              <a:rPr lang="en-US" sz="2000" dirty="0" smtClean="0">
                <a:solidFill>
                  <a:srgbClr val="FF0000"/>
                </a:solidFill>
              </a:rPr>
              <a:t> and C</a:t>
            </a:r>
            <a:r>
              <a:rPr lang="en-US" sz="2000" baseline="-25000" dirty="0" smtClean="0">
                <a:solidFill>
                  <a:srgbClr val="FF0000"/>
                </a:solidFill>
              </a:rPr>
              <a:t>3</a:t>
            </a:r>
            <a:r>
              <a:rPr lang="en-US" sz="2000" baseline="30000" dirty="0" smtClean="0">
                <a:solidFill>
                  <a:srgbClr val="FF0000"/>
                </a:solidFill>
              </a:rPr>
              <a:t>2 </a:t>
            </a:r>
            <a:r>
              <a:rPr lang="en-US" sz="2000" dirty="0" smtClean="0">
                <a:solidFill>
                  <a:srgbClr val="FF0000"/>
                </a:solidFill>
              </a:rPr>
              <a:t>are in the same class!</a:t>
            </a:r>
            <a:endParaRPr lang="en-US" sz="2000" dirty="0">
              <a:solidFill>
                <a:srgbClr val="FF0000"/>
              </a:solidFill>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53</a:t>
            </a:fld>
            <a:endParaRPr lang="en-US"/>
          </a:p>
        </p:txBody>
      </p:sp>
      <p:sp>
        <p:nvSpPr>
          <p:cNvPr id="27" name="Rectangle 26"/>
          <p:cNvSpPr/>
          <p:nvPr/>
        </p:nvSpPr>
        <p:spPr>
          <a:xfrm>
            <a:off x="2982688" y="1685043"/>
            <a:ext cx="2106667" cy="523220"/>
          </a:xfrm>
          <a:prstGeom prst="rect">
            <a:avLst/>
          </a:prstGeom>
        </p:spPr>
        <p:txBody>
          <a:bodyPr wrap="none">
            <a:spAutoFit/>
          </a:bodyPr>
          <a:lstStyle/>
          <a:p>
            <a:r>
              <a:rPr lang="en-US" sz="2800" dirty="0" smtClean="0"/>
              <a:t>Z</a:t>
            </a:r>
            <a:r>
              <a:rPr lang="en-US" sz="2800" baseline="30000" dirty="0" smtClean="0"/>
              <a:t>-1</a:t>
            </a:r>
            <a:r>
              <a:rPr lang="en-US" sz="2800" dirty="0" smtClean="0"/>
              <a:t> • X • Z = Y</a:t>
            </a:r>
            <a:endParaRPr lang="en-US" sz="2800" dirty="0"/>
          </a:p>
        </p:txBody>
      </p:sp>
      <p:sp>
        <p:nvSpPr>
          <p:cNvPr id="29" name="Rectangle 28"/>
          <p:cNvSpPr/>
          <p:nvPr/>
        </p:nvSpPr>
        <p:spPr>
          <a:xfrm>
            <a:off x="115500" y="2508206"/>
            <a:ext cx="3173433" cy="1015663"/>
          </a:xfrm>
          <a:prstGeom prst="rect">
            <a:avLst/>
          </a:prstGeom>
        </p:spPr>
        <p:txBody>
          <a:bodyPr wrap="none">
            <a:spAutoFit/>
          </a:bodyPr>
          <a:lstStyle/>
          <a:p>
            <a:r>
              <a:rPr lang="en-US" sz="2000" u="sng" dirty="0" smtClean="0"/>
              <a:t>Find the conjugates to C</a:t>
            </a:r>
            <a:r>
              <a:rPr lang="en-US" sz="2000" u="sng" baseline="-25000" dirty="0" smtClean="0"/>
              <a:t>3</a:t>
            </a:r>
          </a:p>
          <a:p>
            <a:pPr marL="346075"/>
            <a:r>
              <a:rPr lang="en-US" sz="2000" dirty="0" smtClean="0"/>
              <a:t>X   =  C</a:t>
            </a:r>
            <a:r>
              <a:rPr lang="en-US" sz="2000" baseline="-25000" dirty="0" smtClean="0"/>
              <a:t>3</a:t>
            </a:r>
          </a:p>
          <a:p>
            <a:pPr marL="346075"/>
            <a:r>
              <a:rPr lang="en-US" sz="2000" dirty="0" smtClean="0"/>
              <a:t>Z   =  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p>
        </p:txBody>
      </p:sp>
      <p:sp>
        <p:nvSpPr>
          <p:cNvPr id="36" name="Rectangle 35"/>
          <p:cNvSpPr/>
          <p:nvPr/>
        </p:nvSpPr>
        <p:spPr>
          <a:xfrm>
            <a:off x="448298" y="3542159"/>
            <a:ext cx="2848024" cy="400110"/>
          </a:xfrm>
          <a:prstGeom prst="rect">
            <a:avLst/>
          </a:prstGeom>
        </p:spPr>
        <p:txBody>
          <a:bodyPr wrap="none">
            <a:spAutoFit/>
          </a:bodyPr>
          <a:lstStyle/>
          <a:p>
            <a:r>
              <a:rPr lang="en-US" sz="2000" dirty="0" smtClean="0"/>
              <a:t>Z</a:t>
            </a:r>
            <a:r>
              <a:rPr lang="en-US" sz="2000" baseline="30000" dirty="0" smtClean="0"/>
              <a:t>-1</a:t>
            </a:r>
            <a:r>
              <a:rPr lang="en-US" sz="2000" dirty="0" smtClean="0"/>
              <a:t> = E,  C</a:t>
            </a:r>
            <a:r>
              <a:rPr lang="en-US" sz="2000" baseline="-25000" dirty="0" smtClean="0"/>
              <a:t>3</a:t>
            </a:r>
            <a:r>
              <a:rPr lang="en-US" sz="2000" baseline="30000" dirty="0" smtClean="0"/>
              <a:t>2</a:t>
            </a:r>
            <a:r>
              <a:rPr lang="en-US" sz="2000" dirty="0" smtClean="0"/>
              <a:t>, C</a:t>
            </a:r>
            <a:r>
              <a:rPr lang="en-US" sz="2000" baseline="-25000" dirty="0" smtClean="0"/>
              <a:t>3</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0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325712" y="1099402"/>
            <a:ext cx="8458200" cy="830997"/>
          </a:xfrm>
          <a:prstGeom prst="rect">
            <a:avLst/>
          </a:prstGeom>
          <a:noFill/>
        </p:spPr>
        <p:txBody>
          <a:bodyPr wrap="square" rtlCol="0">
            <a:spAutoFit/>
          </a:bodyPr>
          <a:lstStyle/>
          <a:p>
            <a:r>
              <a:rPr lang="en-US" sz="2400" b="1" dirty="0" smtClean="0"/>
              <a:t>Classes- </a:t>
            </a:r>
            <a:r>
              <a:rPr lang="en-US" sz="2400" dirty="0" smtClean="0"/>
              <a:t>a </a:t>
            </a:r>
            <a:r>
              <a:rPr lang="en-US" sz="2400" u="sng" dirty="0" smtClean="0"/>
              <a:t>complete</a:t>
            </a:r>
            <a:r>
              <a:rPr lang="en-US" sz="2400" dirty="0" smtClean="0"/>
              <a:t> set of elements of a group that are conjugate to one another. </a:t>
            </a:r>
            <a:endParaRPr lang="en-US" sz="2400" dirty="0"/>
          </a:p>
        </p:txBody>
      </p:sp>
      <p:sp>
        <p:nvSpPr>
          <p:cNvPr id="6" name="Rectangle 5"/>
          <p:cNvSpPr/>
          <p:nvPr/>
        </p:nvSpPr>
        <p:spPr>
          <a:xfrm>
            <a:off x="540940" y="2484775"/>
            <a:ext cx="7534656" cy="1015663"/>
          </a:xfrm>
          <a:prstGeom prst="rect">
            <a:avLst/>
          </a:prstGeom>
        </p:spPr>
        <p:txBody>
          <a:bodyPr wrap="square">
            <a:spAutoFit/>
          </a:bodyPr>
          <a:lstStyle/>
          <a:p>
            <a:r>
              <a:rPr lang="en-US" sz="2000" b="1" dirty="0" smtClean="0"/>
              <a:t>Geometrical Definition</a:t>
            </a:r>
            <a:r>
              <a:rPr lang="en-US" sz="2000" dirty="0" smtClean="0"/>
              <a:t>: Operations in the same class can be converted into one another by changing the axis system through application of some symmetry operation of the group.</a:t>
            </a:r>
            <a:endParaRPr lang="en-US" sz="2000" dirty="0"/>
          </a:p>
        </p:txBody>
      </p:sp>
      <p:sp>
        <p:nvSpPr>
          <p:cNvPr id="8" name="Rectangle 7"/>
          <p:cNvSpPr/>
          <p:nvPr/>
        </p:nvSpPr>
        <p:spPr>
          <a:xfrm>
            <a:off x="534844" y="4246069"/>
            <a:ext cx="7967472" cy="1015663"/>
          </a:xfrm>
          <a:prstGeom prst="rect">
            <a:avLst/>
          </a:prstGeom>
        </p:spPr>
        <p:txBody>
          <a:bodyPr wrap="square">
            <a:spAutoFit/>
          </a:bodyPr>
          <a:lstStyle/>
          <a:p>
            <a:r>
              <a:rPr lang="en-US" sz="2000" b="1" dirty="0" smtClean="0"/>
              <a:t>Mathematical Definition</a:t>
            </a:r>
            <a:r>
              <a:rPr lang="en-US" sz="2000" dirty="0" smtClean="0"/>
              <a:t>: The elements A and B belong to the same class if there is an element X within the group such that X</a:t>
            </a:r>
            <a:r>
              <a:rPr lang="en-US" sz="2000" baseline="30000" dirty="0" smtClean="0"/>
              <a:t>‐1</a:t>
            </a:r>
            <a:r>
              <a:rPr lang="en-US" sz="2000" dirty="0" smtClean="0"/>
              <a:t>AX = B, where X</a:t>
            </a:r>
            <a:r>
              <a:rPr lang="en-US" sz="2000" baseline="30000" dirty="0" smtClean="0"/>
              <a:t>‐1</a:t>
            </a:r>
            <a:r>
              <a:rPr lang="en-US" sz="2000" dirty="0" smtClean="0"/>
              <a:t> is the inverse of X (i.e., XX</a:t>
            </a:r>
            <a:r>
              <a:rPr lang="en-US" sz="2000" baseline="30000" dirty="0" smtClean="0"/>
              <a:t>‐1</a:t>
            </a:r>
            <a:r>
              <a:rPr lang="en-US" sz="2000" dirty="0" smtClean="0"/>
              <a:t> = X</a:t>
            </a:r>
            <a:r>
              <a:rPr lang="en-US" sz="2000" baseline="30000" dirty="0" smtClean="0"/>
              <a:t>‐1</a:t>
            </a:r>
            <a:r>
              <a:rPr lang="en-US" sz="2000" dirty="0" smtClean="0"/>
              <a:t>X = E).</a:t>
            </a:r>
            <a:endParaRPr lang="en-US" sz="20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p:cNvPicPr>
            <a:picLocks noChangeAspect="1" noChangeArrowheads="1"/>
          </p:cNvPicPr>
          <p:nvPr/>
        </p:nvPicPr>
        <p:blipFill>
          <a:blip r:embed="rId2" cstate="print"/>
          <a:srcRect/>
          <a:stretch>
            <a:fillRect/>
          </a:stretch>
        </p:blipFill>
        <p:spPr bwMode="auto">
          <a:xfrm>
            <a:off x="5458634" y="2106197"/>
            <a:ext cx="1611872" cy="1527591"/>
          </a:xfrm>
          <a:prstGeom prst="rect">
            <a:avLst/>
          </a:prstGeom>
          <a:noFill/>
          <a:ln w="9525">
            <a:noFill/>
            <a:miter lim="800000"/>
            <a:headEnd/>
            <a:tailEnd/>
          </a:ln>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p:nvPr/>
        </p:nvSpPr>
        <p:spPr>
          <a:xfrm>
            <a:off x="791190" y="1026806"/>
            <a:ext cx="7534656" cy="1015663"/>
          </a:xfrm>
          <a:prstGeom prst="rect">
            <a:avLst/>
          </a:prstGeom>
        </p:spPr>
        <p:txBody>
          <a:bodyPr wrap="square">
            <a:spAutoFit/>
          </a:bodyPr>
          <a:lstStyle/>
          <a:p>
            <a:r>
              <a:rPr lang="en-US" sz="2000" b="1" dirty="0" smtClean="0"/>
              <a:t>Geometrical Definition</a:t>
            </a:r>
            <a:r>
              <a:rPr lang="en-US" sz="2000" dirty="0" smtClean="0"/>
              <a:t>: Operations in the same class can be converted into one another by </a:t>
            </a:r>
            <a:r>
              <a:rPr lang="en-US" sz="2000" u="sng" dirty="0" smtClean="0"/>
              <a:t>changing the axis system </a:t>
            </a:r>
            <a:r>
              <a:rPr lang="en-US" sz="2000" dirty="0" smtClean="0"/>
              <a:t>through application of some symmetry operation of the group.</a:t>
            </a:r>
            <a:endParaRPr lang="en-US" sz="2000" dirty="0"/>
          </a:p>
        </p:txBody>
      </p:sp>
      <p:sp>
        <p:nvSpPr>
          <p:cNvPr id="11" name="TextBox 10"/>
          <p:cNvSpPr txBox="1"/>
          <p:nvPr/>
        </p:nvSpPr>
        <p:spPr>
          <a:xfrm>
            <a:off x="761278" y="5269188"/>
            <a:ext cx="2002055" cy="400110"/>
          </a:xfrm>
          <a:prstGeom prst="rect">
            <a:avLst/>
          </a:prstGeom>
          <a:noFill/>
        </p:spPr>
        <p:txBody>
          <a:bodyPr wrap="square" rtlCol="0">
            <a:spAutoFit/>
          </a:bodyPr>
          <a:lstStyle/>
          <a:p>
            <a:r>
              <a:rPr lang="en-US" sz="2000" u="sng" dirty="0" smtClean="0"/>
              <a:t>C</a:t>
            </a:r>
            <a:r>
              <a:rPr lang="en-US" sz="2000" u="sng" baseline="-25000" dirty="0" smtClean="0"/>
              <a:t>4v</a:t>
            </a:r>
            <a:r>
              <a:rPr lang="en-US" sz="2000" u="sng" dirty="0" smtClean="0"/>
              <a:t> point group</a:t>
            </a:r>
            <a:r>
              <a:rPr lang="en-US" sz="2000" dirty="0" smtClean="0"/>
              <a:t>-</a:t>
            </a:r>
            <a:endParaRPr lang="en-US" sz="2000" dirty="0"/>
          </a:p>
        </p:txBody>
      </p:sp>
      <p:sp>
        <p:nvSpPr>
          <p:cNvPr id="12" name="TextBox 11"/>
          <p:cNvSpPr txBox="1"/>
          <p:nvPr/>
        </p:nvSpPr>
        <p:spPr>
          <a:xfrm>
            <a:off x="360612" y="5675963"/>
            <a:ext cx="3013650" cy="400110"/>
          </a:xfrm>
          <a:prstGeom prst="rect">
            <a:avLst/>
          </a:prstGeom>
          <a:noFill/>
        </p:spPr>
        <p:txBody>
          <a:bodyPr wrap="square" rtlCol="0">
            <a:spAutoFit/>
          </a:bodyPr>
          <a:lstStyle/>
          <a:p>
            <a:r>
              <a:rPr lang="en-US" sz="2000" dirty="0" smtClean="0"/>
              <a:t>E, 2C</a:t>
            </a:r>
            <a:r>
              <a:rPr lang="en-US" sz="2000" baseline="-25000" dirty="0" smtClean="0"/>
              <a:t>4</a:t>
            </a:r>
            <a:r>
              <a:rPr lang="en-US" sz="2000" dirty="0" smtClean="0"/>
              <a:t>, C</a:t>
            </a:r>
            <a:r>
              <a:rPr lang="en-US" sz="2000" baseline="-25000" dirty="0" smtClean="0"/>
              <a:t>2</a:t>
            </a:r>
            <a:r>
              <a:rPr lang="en-US" sz="2000" dirty="0" smtClean="0"/>
              <a:t>, </a:t>
            </a:r>
            <a:r>
              <a:rPr lang="en-US" sz="2000" dirty="0" smtClean="0">
                <a:latin typeface="Symbol" pitchFamily="18" charset="2"/>
              </a:rPr>
              <a:t>s</a:t>
            </a:r>
            <a:r>
              <a:rPr lang="en-US" sz="2000" baseline="-25000" dirty="0" smtClean="0"/>
              <a:t>v1</a:t>
            </a:r>
            <a:r>
              <a:rPr lang="en-US" sz="2000" dirty="0" smtClean="0"/>
              <a:t>, </a:t>
            </a:r>
            <a:r>
              <a:rPr lang="en-US" sz="2000" dirty="0" smtClean="0">
                <a:latin typeface="Symbol" pitchFamily="18" charset="2"/>
              </a:rPr>
              <a:t>s</a:t>
            </a:r>
            <a:r>
              <a:rPr lang="en-US" sz="2000" baseline="-25000" dirty="0" smtClean="0"/>
              <a:t>v2</a:t>
            </a:r>
            <a:r>
              <a:rPr lang="en-US" sz="2000" dirty="0" smtClean="0"/>
              <a:t>, </a:t>
            </a:r>
            <a:r>
              <a:rPr lang="en-US" sz="2000" dirty="0" smtClean="0">
                <a:latin typeface="Symbol" pitchFamily="18" charset="2"/>
              </a:rPr>
              <a:t>s</a:t>
            </a:r>
            <a:r>
              <a:rPr lang="en-US" sz="2000" baseline="-25000" dirty="0" smtClean="0"/>
              <a:t>d2</a:t>
            </a:r>
            <a:r>
              <a:rPr lang="en-US" sz="2000" dirty="0" smtClean="0"/>
              <a:t>, </a:t>
            </a:r>
            <a:r>
              <a:rPr lang="en-US" sz="2000" dirty="0" smtClean="0">
                <a:latin typeface="Symbol" pitchFamily="18" charset="2"/>
              </a:rPr>
              <a:t>s</a:t>
            </a:r>
            <a:r>
              <a:rPr lang="en-US" sz="2000" baseline="-25000" dirty="0" smtClean="0"/>
              <a:t>d2</a:t>
            </a:r>
            <a:endParaRPr lang="en-US" sz="2000" dirty="0"/>
          </a:p>
        </p:txBody>
      </p:sp>
      <p:pic>
        <p:nvPicPr>
          <p:cNvPr id="94211" name="Picture 3"/>
          <p:cNvPicPr>
            <a:picLocks noChangeAspect="1" noChangeArrowheads="1"/>
          </p:cNvPicPr>
          <p:nvPr/>
        </p:nvPicPr>
        <p:blipFill>
          <a:blip r:embed="rId3" cstate="print"/>
          <a:srcRect/>
          <a:stretch>
            <a:fillRect/>
          </a:stretch>
        </p:blipFill>
        <p:spPr bwMode="auto">
          <a:xfrm>
            <a:off x="347733" y="2720193"/>
            <a:ext cx="2905125" cy="2495550"/>
          </a:xfrm>
          <a:prstGeom prst="rect">
            <a:avLst/>
          </a:prstGeom>
          <a:noFill/>
          <a:ln w="9525">
            <a:noFill/>
            <a:miter lim="800000"/>
            <a:headEnd/>
            <a:tailEnd/>
          </a:ln>
        </p:spPr>
      </p:pic>
      <p:sp>
        <p:nvSpPr>
          <p:cNvPr id="13" name="TextBox 12"/>
          <p:cNvSpPr txBox="1"/>
          <p:nvPr/>
        </p:nvSpPr>
        <p:spPr>
          <a:xfrm>
            <a:off x="631068" y="4340180"/>
            <a:ext cx="412124" cy="461665"/>
          </a:xfrm>
          <a:prstGeom prst="rect">
            <a:avLst/>
          </a:prstGeom>
          <a:noFill/>
        </p:spPr>
        <p:txBody>
          <a:bodyPr wrap="square" rtlCol="0">
            <a:spAutoFit/>
          </a:bodyPr>
          <a:lstStyle/>
          <a:p>
            <a:pPr algn="ctr"/>
            <a:r>
              <a:rPr lang="en-US" sz="2400" dirty="0" smtClean="0"/>
              <a:t>A</a:t>
            </a:r>
            <a:endParaRPr lang="en-US" sz="2400" dirty="0"/>
          </a:p>
        </p:txBody>
      </p:sp>
      <p:sp>
        <p:nvSpPr>
          <p:cNvPr id="14" name="TextBox 13"/>
          <p:cNvSpPr txBox="1"/>
          <p:nvPr/>
        </p:nvSpPr>
        <p:spPr>
          <a:xfrm>
            <a:off x="2341811" y="4402428"/>
            <a:ext cx="412124" cy="461665"/>
          </a:xfrm>
          <a:prstGeom prst="rect">
            <a:avLst/>
          </a:prstGeom>
          <a:noFill/>
        </p:spPr>
        <p:txBody>
          <a:bodyPr wrap="square" rtlCol="0">
            <a:spAutoFit/>
          </a:bodyPr>
          <a:lstStyle/>
          <a:p>
            <a:pPr algn="ctr"/>
            <a:r>
              <a:rPr lang="en-US" sz="2400" dirty="0" smtClean="0"/>
              <a:t>B</a:t>
            </a:r>
            <a:endParaRPr lang="en-US" sz="2400" dirty="0"/>
          </a:p>
        </p:txBody>
      </p:sp>
      <p:sp>
        <p:nvSpPr>
          <p:cNvPr id="15" name="TextBox 14"/>
          <p:cNvSpPr txBox="1"/>
          <p:nvPr/>
        </p:nvSpPr>
        <p:spPr>
          <a:xfrm>
            <a:off x="2455574" y="3583261"/>
            <a:ext cx="412124" cy="461665"/>
          </a:xfrm>
          <a:prstGeom prst="rect">
            <a:avLst/>
          </a:prstGeom>
          <a:noFill/>
        </p:spPr>
        <p:txBody>
          <a:bodyPr wrap="square" rtlCol="0">
            <a:spAutoFit/>
          </a:bodyPr>
          <a:lstStyle/>
          <a:p>
            <a:pPr algn="ctr"/>
            <a:r>
              <a:rPr lang="en-US" sz="2400" dirty="0" smtClean="0"/>
              <a:t>C</a:t>
            </a:r>
            <a:endParaRPr lang="en-US" sz="2400" dirty="0"/>
          </a:p>
        </p:txBody>
      </p:sp>
      <p:sp>
        <p:nvSpPr>
          <p:cNvPr id="16" name="TextBox 15"/>
          <p:cNvSpPr txBox="1"/>
          <p:nvPr/>
        </p:nvSpPr>
        <p:spPr>
          <a:xfrm>
            <a:off x="714780" y="3530756"/>
            <a:ext cx="412124" cy="461665"/>
          </a:xfrm>
          <a:prstGeom prst="rect">
            <a:avLst/>
          </a:prstGeom>
          <a:noFill/>
        </p:spPr>
        <p:txBody>
          <a:bodyPr wrap="square" rtlCol="0">
            <a:spAutoFit/>
          </a:bodyPr>
          <a:lstStyle/>
          <a:p>
            <a:pPr algn="ctr"/>
            <a:r>
              <a:rPr lang="en-US" sz="2400" dirty="0" smtClean="0"/>
              <a:t>D</a:t>
            </a:r>
            <a:endParaRPr lang="en-US" sz="2400" dirty="0"/>
          </a:p>
        </p:txBody>
      </p:sp>
      <p:cxnSp>
        <p:nvCxnSpPr>
          <p:cNvPr id="18" name="Straight Arrow Connector 17"/>
          <p:cNvCxnSpPr/>
          <p:nvPr/>
        </p:nvCxnSpPr>
        <p:spPr>
          <a:xfrm>
            <a:off x="6244616" y="2876202"/>
            <a:ext cx="828759" cy="801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432739" y="2877594"/>
            <a:ext cx="828759" cy="801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77311" y="3358969"/>
            <a:ext cx="566671"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7016838" y="3393246"/>
            <a:ext cx="566671" cy="369332"/>
          </a:xfrm>
          <a:prstGeom prst="rect">
            <a:avLst/>
          </a:prstGeom>
          <a:noFill/>
        </p:spPr>
        <p:txBody>
          <a:bodyPr wrap="square" rtlCol="0">
            <a:spAutoFit/>
          </a:bodyPr>
          <a:lstStyle/>
          <a:p>
            <a:r>
              <a:rPr lang="en-US" dirty="0" smtClean="0"/>
              <a:t>x</a:t>
            </a:r>
            <a:endParaRPr lang="en-US" dirty="0"/>
          </a:p>
        </p:txBody>
      </p:sp>
      <p:cxnSp>
        <p:nvCxnSpPr>
          <p:cNvPr id="23" name="Straight Arrow Connector 22"/>
          <p:cNvCxnSpPr/>
          <p:nvPr/>
        </p:nvCxnSpPr>
        <p:spPr>
          <a:xfrm flipV="1">
            <a:off x="1811632" y="2305318"/>
            <a:ext cx="4293" cy="20089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24510" y="2146479"/>
            <a:ext cx="2013397" cy="400110"/>
          </a:xfrm>
          <a:prstGeom prst="rect">
            <a:avLst/>
          </a:prstGeom>
          <a:noFill/>
        </p:spPr>
        <p:txBody>
          <a:bodyPr wrap="square" rtlCol="0">
            <a:spAutoFit/>
          </a:bodyPr>
          <a:lstStyle/>
          <a:p>
            <a:r>
              <a:rPr lang="en-US" sz="2000" b="1" dirty="0" smtClean="0"/>
              <a:t>z</a:t>
            </a:r>
            <a:endParaRPr lang="en-US" sz="2000" b="1" dirty="0"/>
          </a:p>
        </p:txBody>
      </p:sp>
      <p:sp>
        <p:nvSpPr>
          <p:cNvPr id="27" name="TextBox 26"/>
          <p:cNvSpPr txBox="1"/>
          <p:nvPr/>
        </p:nvSpPr>
        <p:spPr>
          <a:xfrm>
            <a:off x="5522895" y="3196891"/>
            <a:ext cx="412124" cy="369332"/>
          </a:xfrm>
          <a:prstGeom prst="rect">
            <a:avLst/>
          </a:prstGeom>
          <a:noFill/>
        </p:spPr>
        <p:txBody>
          <a:bodyPr wrap="square" rtlCol="0">
            <a:spAutoFit/>
          </a:bodyPr>
          <a:lstStyle/>
          <a:p>
            <a:pPr algn="ctr"/>
            <a:r>
              <a:rPr lang="en-US" dirty="0" smtClean="0"/>
              <a:t>A</a:t>
            </a:r>
            <a:endParaRPr lang="en-US" dirty="0"/>
          </a:p>
        </p:txBody>
      </p:sp>
      <p:sp>
        <p:nvSpPr>
          <p:cNvPr id="28" name="TextBox 27"/>
          <p:cNvSpPr txBox="1"/>
          <p:nvPr/>
        </p:nvSpPr>
        <p:spPr>
          <a:xfrm>
            <a:off x="5482111" y="2123853"/>
            <a:ext cx="412124" cy="369332"/>
          </a:xfrm>
          <a:prstGeom prst="rect">
            <a:avLst/>
          </a:prstGeom>
          <a:noFill/>
        </p:spPr>
        <p:txBody>
          <a:bodyPr wrap="square" rtlCol="0">
            <a:spAutoFit/>
          </a:bodyPr>
          <a:lstStyle/>
          <a:p>
            <a:pPr algn="ctr"/>
            <a:r>
              <a:rPr lang="en-US" dirty="0" smtClean="0"/>
              <a:t>D</a:t>
            </a:r>
            <a:endParaRPr lang="en-US" dirty="0"/>
          </a:p>
        </p:txBody>
      </p:sp>
      <p:sp>
        <p:nvSpPr>
          <p:cNvPr id="29" name="TextBox 28"/>
          <p:cNvSpPr txBox="1"/>
          <p:nvPr/>
        </p:nvSpPr>
        <p:spPr>
          <a:xfrm>
            <a:off x="6548911" y="2108828"/>
            <a:ext cx="412124" cy="369332"/>
          </a:xfrm>
          <a:prstGeom prst="rect">
            <a:avLst/>
          </a:prstGeom>
          <a:noFill/>
        </p:spPr>
        <p:txBody>
          <a:bodyPr wrap="square" rtlCol="0">
            <a:spAutoFit/>
          </a:bodyPr>
          <a:lstStyle/>
          <a:p>
            <a:pPr algn="ctr"/>
            <a:r>
              <a:rPr lang="en-US" dirty="0" smtClean="0"/>
              <a:t>C</a:t>
            </a:r>
            <a:endParaRPr lang="en-US" dirty="0"/>
          </a:p>
        </p:txBody>
      </p:sp>
      <p:sp>
        <p:nvSpPr>
          <p:cNvPr id="30" name="TextBox 29"/>
          <p:cNvSpPr txBox="1"/>
          <p:nvPr/>
        </p:nvSpPr>
        <p:spPr>
          <a:xfrm>
            <a:off x="6598280" y="3172123"/>
            <a:ext cx="412124" cy="369332"/>
          </a:xfrm>
          <a:prstGeom prst="rect">
            <a:avLst/>
          </a:prstGeom>
          <a:noFill/>
        </p:spPr>
        <p:txBody>
          <a:bodyPr wrap="square" rtlCol="0">
            <a:spAutoFit/>
          </a:bodyPr>
          <a:lstStyle/>
          <a:p>
            <a:pPr algn="ctr"/>
            <a:r>
              <a:rPr lang="en-US" dirty="0" smtClean="0"/>
              <a:t>B</a:t>
            </a:r>
            <a:endParaRPr lang="en-US" dirty="0"/>
          </a:p>
        </p:txBody>
      </p:sp>
      <p:pic>
        <p:nvPicPr>
          <p:cNvPr id="40" name="Picture 6"/>
          <p:cNvPicPr>
            <a:picLocks noChangeAspect="1" noChangeArrowheads="1"/>
          </p:cNvPicPr>
          <p:nvPr/>
        </p:nvPicPr>
        <p:blipFill>
          <a:blip r:embed="rId2" cstate="print"/>
          <a:srcRect/>
          <a:stretch>
            <a:fillRect/>
          </a:stretch>
        </p:blipFill>
        <p:spPr bwMode="auto">
          <a:xfrm>
            <a:off x="4117085" y="4332096"/>
            <a:ext cx="1611872" cy="1527591"/>
          </a:xfrm>
          <a:prstGeom prst="rect">
            <a:avLst/>
          </a:prstGeom>
          <a:noFill/>
          <a:ln w="9525">
            <a:noFill/>
            <a:miter lim="800000"/>
            <a:headEnd/>
            <a:tailEnd/>
          </a:ln>
        </p:spPr>
      </p:pic>
      <p:cxnSp>
        <p:nvCxnSpPr>
          <p:cNvPr id="41" name="Straight Arrow Connector 40"/>
          <p:cNvCxnSpPr/>
          <p:nvPr/>
        </p:nvCxnSpPr>
        <p:spPr>
          <a:xfrm>
            <a:off x="4903067" y="5102101"/>
            <a:ext cx="828759" cy="801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091190" y="5103493"/>
            <a:ext cx="828759" cy="801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35762" y="5584868"/>
            <a:ext cx="566671" cy="369332"/>
          </a:xfrm>
          <a:prstGeom prst="rect">
            <a:avLst/>
          </a:prstGeom>
          <a:noFill/>
        </p:spPr>
        <p:txBody>
          <a:bodyPr wrap="square" rtlCol="0">
            <a:spAutoFit/>
          </a:bodyPr>
          <a:lstStyle/>
          <a:p>
            <a:r>
              <a:rPr lang="en-US" dirty="0" smtClean="0"/>
              <a:t>y</a:t>
            </a:r>
            <a:endParaRPr lang="en-US" dirty="0"/>
          </a:p>
        </p:txBody>
      </p:sp>
      <p:sp>
        <p:nvSpPr>
          <p:cNvPr id="44" name="TextBox 43"/>
          <p:cNvSpPr txBox="1"/>
          <p:nvPr/>
        </p:nvSpPr>
        <p:spPr>
          <a:xfrm>
            <a:off x="5675289" y="5619145"/>
            <a:ext cx="566671" cy="369332"/>
          </a:xfrm>
          <a:prstGeom prst="rect">
            <a:avLst/>
          </a:prstGeom>
          <a:noFill/>
        </p:spPr>
        <p:txBody>
          <a:bodyPr wrap="square" rtlCol="0">
            <a:spAutoFit/>
          </a:bodyPr>
          <a:lstStyle/>
          <a:p>
            <a:r>
              <a:rPr lang="en-US" dirty="0" smtClean="0"/>
              <a:t>x</a:t>
            </a:r>
            <a:endParaRPr lang="en-US" dirty="0"/>
          </a:p>
        </p:txBody>
      </p:sp>
      <p:sp>
        <p:nvSpPr>
          <p:cNvPr id="45" name="TextBox 44"/>
          <p:cNvSpPr txBox="1"/>
          <p:nvPr/>
        </p:nvSpPr>
        <p:spPr>
          <a:xfrm>
            <a:off x="4181346" y="5422790"/>
            <a:ext cx="412124" cy="369332"/>
          </a:xfrm>
          <a:prstGeom prst="rect">
            <a:avLst/>
          </a:prstGeom>
          <a:noFill/>
        </p:spPr>
        <p:txBody>
          <a:bodyPr wrap="square" rtlCol="0">
            <a:spAutoFit/>
          </a:bodyPr>
          <a:lstStyle/>
          <a:p>
            <a:pPr algn="ctr"/>
            <a:r>
              <a:rPr lang="en-US" dirty="0" smtClean="0"/>
              <a:t>A</a:t>
            </a:r>
            <a:endParaRPr lang="en-US" dirty="0"/>
          </a:p>
        </p:txBody>
      </p:sp>
      <p:sp>
        <p:nvSpPr>
          <p:cNvPr id="46" name="TextBox 45"/>
          <p:cNvSpPr txBox="1"/>
          <p:nvPr/>
        </p:nvSpPr>
        <p:spPr>
          <a:xfrm>
            <a:off x="4140562" y="4349752"/>
            <a:ext cx="412124" cy="369332"/>
          </a:xfrm>
          <a:prstGeom prst="rect">
            <a:avLst/>
          </a:prstGeom>
          <a:noFill/>
        </p:spPr>
        <p:txBody>
          <a:bodyPr wrap="square" rtlCol="0">
            <a:spAutoFit/>
          </a:bodyPr>
          <a:lstStyle/>
          <a:p>
            <a:pPr algn="ctr"/>
            <a:r>
              <a:rPr lang="en-US" dirty="0" smtClean="0"/>
              <a:t>D</a:t>
            </a:r>
            <a:endParaRPr lang="en-US" dirty="0"/>
          </a:p>
        </p:txBody>
      </p:sp>
      <p:sp>
        <p:nvSpPr>
          <p:cNvPr id="47" name="TextBox 46"/>
          <p:cNvSpPr txBox="1"/>
          <p:nvPr/>
        </p:nvSpPr>
        <p:spPr>
          <a:xfrm>
            <a:off x="5207362" y="4334727"/>
            <a:ext cx="412124" cy="369332"/>
          </a:xfrm>
          <a:prstGeom prst="rect">
            <a:avLst/>
          </a:prstGeom>
          <a:noFill/>
        </p:spPr>
        <p:txBody>
          <a:bodyPr wrap="square" rtlCol="0">
            <a:spAutoFit/>
          </a:bodyPr>
          <a:lstStyle/>
          <a:p>
            <a:pPr algn="ctr"/>
            <a:r>
              <a:rPr lang="en-US" dirty="0" smtClean="0"/>
              <a:t>C</a:t>
            </a:r>
            <a:endParaRPr lang="en-US" dirty="0"/>
          </a:p>
        </p:txBody>
      </p:sp>
      <p:sp>
        <p:nvSpPr>
          <p:cNvPr id="48" name="TextBox 47"/>
          <p:cNvSpPr txBox="1"/>
          <p:nvPr/>
        </p:nvSpPr>
        <p:spPr>
          <a:xfrm>
            <a:off x="5256731" y="5398022"/>
            <a:ext cx="412124" cy="369332"/>
          </a:xfrm>
          <a:prstGeom prst="rect">
            <a:avLst/>
          </a:prstGeom>
          <a:noFill/>
        </p:spPr>
        <p:txBody>
          <a:bodyPr wrap="square" rtlCol="0">
            <a:spAutoFit/>
          </a:bodyPr>
          <a:lstStyle/>
          <a:p>
            <a:pPr algn="ctr"/>
            <a:r>
              <a:rPr lang="en-US" dirty="0" smtClean="0"/>
              <a:t>B</a:t>
            </a:r>
            <a:endParaRPr lang="en-US" dirty="0"/>
          </a:p>
        </p:txBody>
      </p:sp>
      <p:cxnSp>
        <p:nvCxnSpPr>
          <p:cNvPr id="49" name="Straight Arrow Connector 48"/>
          <p:cNvCxnSpPr/>
          <p:nvPr/>
        </p:nvCxnSpPr>
        <p:spPr>
          <a:xfrm>
            <a:off x="6104591" y="5087155"/>
            <a:ext cx="6439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88299" y="4728356"/>
            <a:ext cx="566671" cy="369332"/>
          </a:xfrm>
          <a:prstGeom prst="rect">
            <a:avLst/>
          </a:prstGeom>
          <a:noFill/>
        </p:spPr>
        <p:txBody>
          <a:bodyPr wrap="square" rtlCol="0">
            <a:spAutoFit/>
          </a:bodyPr>
          <a:lstStyle/>
          <a:p>
            <a:r>
              <a:rPr lang="en-US" dirty="0" smtClean="0"/>
              <a:t>C</a:t>
            </a:r>
            <a:r>
              <a:rPr lang="en-US" baseline="-25000" dirty="0" smtClean="0"/>
              <a:t>4</a:t>
            </a:r>
            <a:endParaRPr lang="en-US" baseline="-25000" dirty="0"/>
          </a:p>
        </p:txBody>
      </p:sp>
      <p:sp>
        <p:nvSpPr>
          <p:cNvPr id="56" name="Rectangle 55"/>
          <p:cNvSpPr/>
          <p:nvPr/>
        </p:nvSpPr>
        <p:spPr>
          <a:xfrm>
            <a:off x="3783048" y="4131029"/>
            <a:ext cx="471604" cy="369332"/>
          </a:xfrm>
          <a:prstGeom prst="rect">
            <a:avLst/>
          </a:prstGeom>
        </p:spPr>
        <p:txBody>
          <a:bodyPr wrap="none">
            <a:spAutoFit/>
          </a:bodyPr>
          <a:lstStyle/>
          <a:p>
            <a:r>
              <a:rPr lang="en-US" dirty="0" smtClean="0">
                <a:latin typeface="Symbol" pitchFamily="18" charset="2"/>
              </a:rPr>
              <a:t>s</a:t>
            </a:r>
            <a:r>
              <a:rPr lang="en-US" baseline="-25000" dirty="0" smtClean="0"/>
              <a:t>v2</a:t>
            </a:r>
            <a:endParaRPr lang="en-US" dirty="0"/>
          </a:p>
        </p:txBody>
      </p:sp>
      <p:sp>
        <p:nvSpPr>
          <p:cNvPr id="57" name="Rectangle 56"/>
          <p:cNvSpPr/>
          <p:nvPr/>
        </p:nvSpPr>
        <p:spPr>
          <a:xfrm>
            <a:off x="5107421" y="4012968"/>
            <a:ext cx="471604" cy="369332"/>
          </a:xfrm>
          <a:prstGeom prst="rect">
            <a:avLst/>
          </a:prstGeom>
        </p:spPr>
        <p:txBody>
          <a:bodyPr wrap="none">
            <a:spAutoFit/>
          </a:bodyPr>
          <a:lstStyle/>
          <a:p>
            <a:r>
              <a:rPr lang="en-US" dirty="0" smtClean="0">
                <a:latin typeface="Symbol" pitchFamily="18" charset="2"/>
              </a:rPr>
              <a:t>s</a:t>
            </a:r>
            <a:r>
              <a:rPr lang="en-US" baseline="-25000" dirty="0" smtClean="0"/>
              <a:t>v1</a:t>
            </a:r>
            <a:endParaRPr lang="en-US" dirty="0"/>
          </a:p>
        </p:txBody>
      </p:sp>
      <p:pic>
        <p:nvPicPr>
          <p:cNvPr id="58" name="Picture 6"/>
          <p:cNvPicPr>
            <a:picLocks noChangeAspect="1" noChangeArrowheads="1"/>
          </p:cNvPicPr>
          <p:nvPr/>
        </p:nvPicPr>
        <p:blipFill>
          <a:blip r:embed="rId2" cstate="print"/>
          <a:srcRect/>
          <a:stretch>
            <a:fillRect/>
          </a:stretch>
        </p:blipFill>
        <p:spPr bwMode="auto">
          <a:xfrm>
            <a:off x="7038442" y="4329949"/>
            <a:ext cx="1611872" cy="1527591"/>
          </a:xfrm>
          <a:prstGeom prst="rect">
            <a:avLst/>
          </a:prstGeom>
          <a:noFill/>
          <a:ln w="9525">
            <a:noFill/>
            <a:miter lim="800000"/>
            <a:headEnd/>
            <a:tailEnd/>
          </a:ln>
        </p:spPr>
      </p:pic>
      <p:grpSp>
        <p:nvGrpSpPr>
          <p:cNvPr id="69" name="Group 68"/>
          <p:cNvGrpSpPr/>
          <p:nvPr/>
        </p:nvGrpSpPr>
        <p:grpSpPr>
          <a:xfrm rot="16200000">
            <a:off x="7463312" y="4674947"/>
            <a:ext cx="1640636" cy="802526"/>
            <a:chOff x="6664814" y="5099954"/>
            <a:chExt cx="1640636" cy="802526"/>
          </a:xfrm>
        </p:grpSpPr>
        <p:cxnSp>
          <p:nvCxnSpPr>
            <p:cNvPr id="59" name="Straight Arrow Connector 58"/>
            <p:cNvCxnSpPr/>
            <p:nvPr/>
          </p:nvCxnSpPr>
          <p:spPr>
            <a:xfrm>
              <a:off x="7476691" y="5099954"/>
              <a:ext cx="828759" cy="801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664814" y="5101346"/>
              <a:ext cx="828759" cy="801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8676072" y="5582721"/>
            <a:ext cx="566671" cy="369332"/>
          </a:xfrm>
          <a:prstGeom prst="rect">
            <a:avLst/>
          </a:prstGeom>
          <a:noFill/>
        </p:spPr>
        <p:txBody>
          <a:bodyPr wrap="square" rtlCol="0">
            <a:spAutoFit/>
          </a:bodyPr>
          <a:lstStyle/>
          <a:p>
            <a:r>
              <a:rPr lang="en-US" dirty="0" smtClean="0"/>
              <a:t>y</a:t>
            </a:r>
            <a:endParaRPr lang="en-US" dirty="0"/>
          </a:p>
        </p:txBody>
      </p:sp>
      <p:sp>
        <p:nvSpPr>
          <p:cNvPr id="62" name="TextBox 61"/>
          <p:cNvSpPr txBox="1"/>
          <p:nvPr/>
        </p:nvSpPr>
        <p:spPr>
          <a:xfrm>
            <a:off x="8686798" y="4144447"/>
            <a:ext cx="566671" cy="369332"/>
          </a:xfrm>
          <a:prstGeom prst="rect">
            <a:avLst/>
          </a:prstGeom>
          <a:noFill/>
        </p:spPr>
        <p:txBody>
          <a:bodyPr wrap="square" rtlCol="0">
            <a:spAutoFit/>
          </a:bodyPr>
          <a:lstStyle/>
          <a:p>
            <a:r>
              <a:rPr lang="en-US" dirty="0" smtClean="0"/>
              <a:t>x</a:t>
            </a:r>
            <a:endParaRPr lang="en-US" dirty="0"/>
          </a:p>
        </p:txBody>
      </p:sp>
      <p:sp>
        <p:nvSpPr>
          <p:cNvPr id="63" name="TextBox 62"/>
          <p:cNvSpPr txBox="1"/>
          <p:nvPr/>
        </p:nvSpPr>
        <p:spPr>
          <a:xfrm>
            <a:off x="7102703" y="5420643"/>
            <a:ext cx="412124" cy="369332"/>
          </a:xfrm>
          <a:prstGeom prst="rect">
            <a:avLst/>
          </a:prstGeom>
          <a:noFill/>
        </p:spPr>
        <p:txBody>
          <a:bodyPr wrap="square" rtlCol="0">
            <a:spAutoFit/>
          </a:bodyPr>
          <a:lstStyle/>
          <a:p>
            <a:pPr algn="ctr"/>
            <a:r>
              <a:rPr lang="en-US" dirty="0" smtClean="0"/>
              <a:t>A</a:t>
            </a:r>
            <a:endParaRPr lang="en-US" dirty="0"/>
          </a:p>
        </p:txBody>
      </p:sp>
      <p:sp>
        <p:nvSpPr>
          <p:cNvPr id="64" name="TextBox 63"/>
          <p:cNvSpPr txBox="1"/>
          <p:nvPr/>
        </p:nvSpPr>
        <p:spPr>
          <a:xfrm>
            <a:off x="7061919" y="4347605"/>
            <a:ext cx="412124" cy="369332"/>
          </a:xfrm>
          <a:prstGeom prst="rect">
            <a:avLst/>
          </a:prstGeom>
          <a:noFill/>
        </p:spPr>
        <p:txBody>
          <a:bodyPr wrap="square" rtlCol="0">
            <a:spAutoFit/>
          </a:bodyPr>
          <a:lstStyle/>
          <a:p>
            <a:pPr algn="ctr"/>
            <a:r>
              <a:rPr lang="en-US" dirty="0" smtClean="0"/>
              <a:t>D</a:t>
            </a:r>
            <a:endParaRPr lang="en-US" dirty="0"/>
          </a:p>
        </p:txBody>
      </p:sp>
      <p:sp>
        <p:nvSpPr>
          <p:cNvPr id="65" name="TextBox 64"/>
          <p:cNvSpPr txBox="1"/>
          <p:nvPr/>
        </p:nvSpPr>
        <p:spPr>
          <a:xfrm>
            <a:off x="8128719" y="4332580"/>
            <a:ext cx="412124" cy="369332"/>
          </a:xfrm>
          <a:prstGeom prst="rect">
            <a:avLst/>
          </a:prstGeom>
          <a:noFill/>
        </p:spPr>
        <p:txBody>
          <a:bodyPr wrap="square" rtlCol="0">
            <a:spAutoFit/>
          </a:bodyPr>
          <a:lstStyle/>
          <a:p>
            <a:pPr algn="ctr"/>
            <a:r>
              <a:rPr lang="en-US" dirty="0" smtClean="0"/>
              <a:t>C</a:t>
            </a:r>
            <a:endParaRPr lang="en-US" dirty="0"/>
          </a:p>
        </p:txBody>
      </p:sp>
      <p:sp>
        <p:nvSpPr>
          <p:cNvPr id="66" name="TextBox 65"/>
          <p:cNvSpPr txBox="1"/>
          <p:nvPr/>
        </p:nvSpPr>
        <p:spPr>
          <a:xfrm>
            <a:off x="8178088" y="5395875"/>
            <a:ext cx="412124" cy="369332"/>
          </a:xfrm>
          <a:prstGeom prst="rect">
            <a:avLst/>
          </a:prstGeom>
          <a:noFill/>
        </p:spPr>
        <p:txBody>
          <a:bodyPr wrap="square" rtlCol="0">
            <a:spAutoFit/>
          </a:bodyPr>
          <a:lstStyle/>
          <a:p>
            <a:pPr algn="ctr"/>
            <a:r>
              <a:rPr lang="en-US" dirty="0" smtClean="0"/>
              <a:t>B</a:t>
            </a:r>
            <a:endParaRPr lang="en-US" dirty="0"/>
          </a:p>
        </p:txBody>
      </p:sp>
      <p:sp>
        <p:nvSpPr>
          <p:cNvPr id="67" name="Rectangle 66"/>
          <p:cNvSpPr/>
          <p:nvPr/>
        </p:nvSpPr>
        <p:spPr>
          <a:xfrm>
            <a:off x="6704405" y="4128882"/>
            <a:ext cx="471604" cy="369332"/>
          </a:xfrm>
          <a:prstGeom prst="rect">
            <a:avLst/>
          </a:prstGeom>
        </p:spPr>
        <p:txBody>
          <a:bodyPr wrap="none">
            <a:spAutoFit/>
          </a:bodyPr>
          <a:lstStyle/>
          <a:p>
            <a:r>
              <a:rPr lang="en-US" dirty="0" smtClean="0">
                <a:latin typeface="Symbol" pitchFamily="18" charset="2"/>
              </a:rPr>
              <a:t>s</a:t>
            </a:r>
            <a:r>
              <a:rPr lang="en-US" baseline="-25000" dirty="0" smtClean="0"/>
              <a:t>v2</a:t>
            </a:r>
            <a:endParaRPr lang="en-US" dirty="0"/>
          </a:p>
        </p:txBody>
      </p:sp>
      <p:sp>
        <p:nvSpPr>
          <p:cNvPr id="68" name="Rectangle 67"/>
          <p:cNvSpPr/>
          <p:nvPr/>
        </p:nvSpPr>
        <p:spPr>
          <a:xfrm>
            <a:off x="8028778" y="4010821"/>
            <a:ext cx="471604" cy="369332"/>
          </a:xfrm>
          <a:prstGeom prst="rect">
            <a:avLst/>
          </a:prstGeom>
        </p:spPr>
        <p:txBody>
          <a:bodyPr wrap="none">
            <a:spAutoFit/>
          </a:bodyPr>
          <a:lstStyle/>
          <a:p>
            <a:r>
              <a:rPr lang="en-US" dirty="0" smtClean="0">
                <a:latin typeface="Symbol" pitchFamily="18" charset="2"/>
              </a:rPr>
              <a:t>s</a:t>
            </a:r>
            <a:r>
              <a:rPr lang="en-US" baseline="-25000" dirty="0" smtClean="0"/>
              <a:t>v1</a:t>
            </a:r>
            <a:endParaRPr lang="en-US" dirty="0"/>
          </a:p>
        </p:txBody>
      </p:sp>
      <p:sp>
        <p:nvSpPr>
          <p:cNvPr id="70" name="Rectangle 69"/>
          <p:cNvSpPr/>
          <p:nvPr/>
        </p:nvSpPr>
        <p:spPr>
          <a:xfrm>
            <a:off x="2562733" y="6383456"/>
            <a:ext cx="4015010" cy="461665"/>
          </a:xfrm>
          <a:prstGeom prst="rect">
            <a:avLst/>
          </a:prstGeom>
        </p:spPr>
        <p:txBody>
          <a:bodyPr wrap="none">
            <a:spAutoFit/>
          </a:bodyPr>
          <a:lstStyle/>
          <a:p>
            <a:r>
              <a:rPr lang="en-US" sz="2400" dirty="0" smtClean="0">
                <a:solidFill>
                  <a:srgbClr val="FF0000"/>
                </a:solidFill>
                <a:latin typeface="Symbol" pitchFamily="18" charset="2"/>
              </a:rPr>
              <a:t>s</a:t>
            </a:r>
            <a:r>
              <a:rPr lang="en-US" sz="2400" baseline="-25000" dirty="0" smtClean="0">
                <a:solidFill>
                  <a:srgbClr val="FF0000"/>
                </a:solidFill>
              </a:rPr>
              <a:t>v1</a:t>
            </a:r>
            <a:r>
              <a:rPr lang="en-US" sz="2400" dirty="0" smtClean="0">
                <a:solidFill>
                  <a:srgbClr val="FF0000"/>
                </a:solidFill>
              </a:rPr>
              <a:t> and </a:t>
            </a:r>
            <a:r>
              <a:rPr lang="en-US" sz="2400" dirty="0" smtClean="0">
                <a:solidFill>
                  <a:srgbClr val="FF0000"/>
                </a:solidFill>
                <a:latin typeface="Symbol" pitchFamily="18" charset="2"/>
              </a:rPr>
              <a:t>s</a:t>
            </a:r>
            <a:r>
              <a:rPr lang="en-US" sz="2400" baseline="-25000" dirty="0" smtClean="0">
                <a:solidFill>
                  <a:srgbClr val="FF0000"/>
                </a:solidFill>
              </a:rPr>
              <a:t>v2</a:t>
            </a:r>
            <a:r>
              <a:rPr lang="en-US" sz="2400" dirty="0" smtClean="0">
                <a:solidFill>
                  <a:srgbClr val="FF0000"/>
                </a:solidFill>
              </a:rPr>
              <a:t> are the same class!</a:t>
            </a:r>
            <a:endParaRPr lang="en-US" sz="2400" dirty="0">
              <a:solidFill>
                <a:srgbClr val="FF0000"/>
              </a:solidFill>
            </a:endParaRPr>
          </a:p>
        </p:txBody>
      </p:sp>
      <p:sp>
        <p:nvSpPr>
          <p:cNvPr id="71" name="Rectangle 70"/>
          <p:cNvSpPr/>
          <p:nvPr/>
        </p:nvSpPr>
        <p:spPr>
          <a:xfrm>
            <a:off x="5934850" y="5879034"/>
            <a:ext cx="1242648" cy="461665"/>
          </a:xfrm>
          <a:prstGeom prst="rect">
            <a:avLst/>
          </a:prstGeom>
        </p:spPr>
        <p:txBody>
          <a:bodyPr wrap="none">
            <a:spAutoFit/>
          </a:bodyPr>
          <a:lstStyle/>
          <a:p>
            <a:r>
              <a:rPr lang="en-US" sz="2400" dirty="0" smtClean="0">
                <a:solidFill>
                  <a:srgbClr val="FF0000"/>
                </a:solidFill>
                <a:latin typeface="Symbol" pitchFamily="18" charset="2"/>
              </a:rPr>
              <a:t>s</a:t>
            </a:r>
            <a:r>
              <a:rPr lang="en-US" sz="2400" baseline="-25000" dirty="0" smtClean="0">
                <a:solidFill>
                  <a:srgbClr val="FF0000"/>
                </a:solidFill>
              </a:rPr>
              <a:t>v1</a:t>
            </a:r>
            <a:r>
              <a:rPr lang="en-US" sz="2400" dirty="0" smtClean="0">
                <a:solidFill>
                  <a:srgbClr val="FF0000"/>
                </a:solidFill>
              </a:rPr>
              <a:t> ≈ </a:t>
            </a:r>
            <a:r>
              <a:rPr lang="en-US" sz="2400" dirty="0" smtClean="0">
                <a:solidFill>
                  <a:srgbClr val="FF0000"/>
                </a:solidFill>
                <a:latin typeface="Symbol" pitchFamily="18" charset="2"/>
              </a:rPr>
              <a:t>s</a:t>
            </a:r>
            <a:r>
              <a:rPr lang="en-US" sz="2400" baseline="-25000" dirty="0" smtClean="0">
                <a:solidFill>
                  <a:srgbClr val="FF0000"/>
                </a:solidFill>
              </a:rPr>
              <a:t>v2</a:t>
            </a:r>
            <a:endParaRPr lang="en-US" sz="2400" dirty="0">
              <a:solidFill>
                <a:srgbClr val="FF0000"/>
              </a:solidFill>
            </a:endParaRPr>
          </a:p>
        </p:txBody>
      </p:sp>
      <p:sp>
        <p:nvSpPr>
          <p:cNvPr id="50" name="Slide Number Placeholder 49"/>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5" grpId="0"/>
      <p:bldP spid="56" grpId="0"/>
      <p:bldP spid="57" grpId="0"/>
      <p:bldP spid="63" grpId="0"/>
      <p:bldP spid="64" grpId="0"/>
      <p:bldP spid="65" grpId="0"/>
      <p:bldP spid="66" grpId="0"/>
      <p:bldP spid="67" grpId="0"/>
      <p:bldP spid="68" grpId="0"/>
      <p:bldP spid="70" grpId="0"/>
      <p:bldP spid="7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772969" y="874219"/>
            <a:ext cx="7967472" cy="1015663"/>
          </a:xfrm>
          <a:prstGeom prst="rect">
            <a:avLst/>
          </a:prstGeom>
        </p:spPr>
        <p:txBody>
          <a:bodyPr wrap="square">
            <a:spAutoFit/>
          </a:bodyPr>
          <a:lstStyle/>
          <a:p>
            <a:r>
              <a:rPr lang="en-US" sz="2000" b="1" dirty="0" smtClean="0"/>
              <a:t>Mathematical Definition</a:t>
            </a:r>
            <a:r>
              <a:rPr lang="en-US" sz="2000" dirty="0" smtClean="0"/>
              <a:t>: The elements A and B belong to the same class if there is an element X within the group such that X</a:t>
            </a:r>
            <a:r>
              <a:rPr lang="en-US" sz="2000" baseline="30000" dirty="0" smtClean="0"/>
              <a:t>‐1</a:t>
            </a:r>
            <a:r>
              <a:rPr lang="en-US" sz="2000" dirty="0" smtClean="0"/>
              <a:t>AX = B, where X</a:t>
            </a:r>
            <a:r>
              <a:rPr lang="en-US" sz="2000" baseline="30000" dirty="0" smtClean="0"/>
              <a:t>‐1</a:t>
            </a:r>
            <a:r>
              <a:rPr lang="en-US" sz="2000" dirty="0" smtClean="0"/>
              <a:t> is the inverse of X (i.e., XX</a:t>
            </a:r>
            <a:r>
              <a:rPr lang="en-US" sz="2000" baseline="30000" dirty="0" smtClean="0"/>
              <a:t>‐1</a:t>
            </a:r>
            <a:r>
              <a:rPr lang="en-US" sz="2000" dirty="0" smtClean="0"/>
              <a:t> = X</a:t>
            </a:r>
            <a:r>
              <a:rPr lang="en-US" sz="2000" baseline="30000" dirty="0" smtClean="0"/>
              <a:t>‐1</a:t>
            </a:r>
            <a:r>
              <a:rPr lang="en-US" sz="2000" dirty="0" smtClean="0"/>
              <a:t>X = E).</a:t>
            </a:r>
            <a:endParaRPr lang="en-US" sz="2000" dirty="0"/>
          </a:p>
        </p:txBody>
      </p:sp>
      <p:pic>
        <p:nvPicPr>
          <p:cNvPr id="90114" name="Picture 2"/>
          <p:cNvPicPr>
            <a:picLocks noChangeAspect="1" noChangeArrowheads="1"/>
          </p:cNvPicPr>
          <p:nvPr/>
        </p:nvPicPr>
        <p:blipFill>
          <a:blip r:embed="rId3" cstate="print"/>
          <a:srcRect/>
          <a:stretch>
            <a:fillRect/>
          </a:stretch>
        </p:blipFill>
        <p:spPr bwMode="auto">
          <a:xfrm>
            <a:off x="4857750" y="3405188"/>
            <a:ext cx="1238250" cy="1971675"/>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a:stretch>
            <a:fillRect/>
          </a:stretch>
        </p:blipFill>
        <p:spPr bwMode="auto">
          <a:xfrm>
            <a:off x="6953250" y="3386138"/>
            <a:ext cx="1219200" cy="1952625"/>
          </a:xfrm>
          <a:prstGeom prst="rect">
            <a:avLst/>
          </a:prstGeom>
          <a:noFill/>
          <a:ln w="9525">
            <a:noFill/>
            <a:miter lim="800000"/>
            <a:headEnd/>
            <a:tailEnd/>
          </a:ln>
        </p:spPr>
      </p:pic>
      <p:pic>
        <p:nvPicPr>
          <p:cNvPr id="90116" name="Picture 4"/>
          <p:cNvPicPr>
            <a:picLocks noChangeAspect="1" noChangeArrowheads="1"/>
          </p:cNvPicPr>
          <p:nvPr/>
        </p:nvPicPr>
        <p:blipFill>
          <a:blip r:embed="rId5" cstate="print"/>
          <a:srcRect/>
          <a:stretch>
            <a:fillRect/>
          </a:stretch>
        </p:blipFill>
        <p:spPr bwMode="auto">
          <a:xfrm>
            <a:off x="1022350" y="3381376"/>
            <a:ext cx="2847975" cy="2208430"/>
          </a:xfrm>
          <a:prstGeom prst="rect">
            <a:avLst/>
          </a:prstGeom>
          <a:noFill/>
          <a:ln w="9525">
            <a:noFill/>
            <a:miter lim="800000"/>
            <a:headEnd/>
            <a:tailEnd/>
          </a:ln>
        </p:spPr>
      </p:pic>
      <p:sp>
        <p:nvSpPr>
          <p:cNvPr id="11" name="Rectangle 10"/>
          <p:cNvSpPr/>
          <p:nvPr/>
        </p:nvSpPr>
        <p:spPr>
          <a:xfrm>
            <a:off x="4890503" y="3044309"/>
            <a:ext cx="1093056" cy="400110"/>
          </a:xfrm>
          <a:prstGeom prst="rect">
            <a:avLst/>
          </a:prstGeom>
        </p:spPr>
        <p:txBody>
          <a:bodyPr wrap="none">
            <a:spAutoFit/>
          </a:bodyPr>
          <a:lstStyle/>
          <a:p>
            <a:r>
              <a:rPr lang="en-US" sz="2000" u="sng" dirty="0" smtClean="0">
                <a:solidFill>
                  <a:srgbClr val="0000FF"/>
                </a:solidFill>
              </a:rPr>
              <a:t>X</a:t>
            </a:r>
            <a:r>
              <a:rPr lang="en-US" sz="2000" u="sng" baseline="30000" dirty="0" smtClean="0">
                <a:solidFill>
                  <a:srgbClr val="0000FF"/>
                </a:solidFill>
              </a:rPr>
              <a:t>‐1</a:t>
            </a:r>
            <a:r>
              <a:rPr lang="en-US" sz="2000" u="sng" dirty="0" smtClean="0">
                <a:solidFill>
                  <a:srgbClr val="0000FF"/>
                </a:solidFill>
              </a:rPr>
              <a:t>AX = Z</a:t>
            </a:r>
            <a:endParaRPr lang="en-US" sz="2000" u="sng" dirty="0">
              <a:solidFill>
                <a:srgbClr val="0000FF"/>
              </a:solidFill>
            </a:endParaRPr>
          </a:p>
        </p:txBody>
      </p:sp>
      <p:sp>
        <p:nvSpPr>
          <p:cNvPr id="12" name="Rectangle 11"/>
          <p:cNvSpPr/>
          <p:nvPr/>
        </p:nvSpPr>
        <p:spPr>
          <a:xfrm>
            <a:off x="6957428" y="3006209"/>
            <a:ext cx="1093056" cy="400110"/>
          </a:xfrm>
          <a:prstGeom prst="rect">
            <a:avLst/>
          </a:prstGeom>
        </p:spPr>
        <p:txBody>
          <a:bodyPr wrap="none">
            <a:spAutoFit/>
          </a:bodyPr>
          <a:lstStyle/>
          <a:p>
            <a:r>
              <a:rPr lang="en-US" sz="2000" u="sng" dirty="0" smtClean="0">
                <a:solidFill>
                  <a:srgbClr val="0000FF"/>
                </a:solidFill>
              </a:rPr>
              <a:t>X</a:t>
            </a:r>
            <a:r>
              <a:rPr lang="en-US" sz="2000" u="sng" baseline="30000" dirty="0" smtClean="0">
                <a:solidFill>
                  <a:srgbClr val="0000FF"/>
                </a:solidFill>
              </a:rPr>
              <a:t>‐1</a:t>
            </a:r>
            <a:r>
              <a:rPr lang="en-US" sz="2000" u="sng" dirty="0" smtClean="0">
                <a:solidFill>
                  <a:srgbClr val="0000FF"/>
                </a:solidFill>
              </a:rPr>
              <a:t>DX = Z</a:t>
            </a:r>
            <a:endParaRPr lang="en-US" sz="2000" u="sng" dirty="0">
              <a:solidFill>
                <a:srgbClr val="0000FF"/>
              </a:solidFill>
            </a:endParaRPr>
          </a:p>
        </p:txBody>
      </p:sp>
      <p:sp>
        <p:nvSpPr>
          <p:cNvPr id="13" name="Rectangle 12"/>
          <p:cNvSpPr/>
          <p:nvPr/>
        </p:nvSpPr>
        <p:spPr>
          <a:xfrm>
            <a:off x="797656" y="2958584"/>
            <a:ext cx="1780103" cy="461665"/>
          </a:xfrm>
          <a:prstGeom prst="rect">
            <a:avLst/>
          </a:prstGeom>
        </p:spPr>
        <p:txBody>
          <a:bodyPr wrap="none">
            <a:spAutoFit/>
          </a:bodyPr>
          <a:lstStyle/>
          <a:p>
            <a:r>
              <a:rPr lang="en-US" sz="2400" b="1" dirty="0" smtClean="0"/>
              <a:t>For group G</a:t>
            </a:r>
            <a:r>
              <a:rPr lang="en-US" sz="2400" b="1" baseline="-25000" dirty="0" smtClean="0"/>
              <a:t>6</a:t>
            </a:r>
            <a:endParaRPr lang="en-US" sz="2400" b="1" baseline="-25000" dirty="0"/>
          </a:p>
        </p:txBody>
      </p:sp>
      <p:sp>
        <p:nvSpPr>
          <p:cNvPr id="14" name="Rectangle 13"/>
          <p:cNvSpPr/>
          <p:nvPr/>
        </p:nvSpPr>
        <p:spPr>
          <a:xfrm>
            <a:off x="1227119" y="6178034"/>
            <a:ext cx="2436180" cy="400110"/>
          </a:xfrm>
          <a:prstGeom prst="rect">
            <a:avLst/>
          </a:prstGeom>
        </p:spPr>
        <p:txBody>
          <a:bodyPr wrap="none">
            <a:spAutoFit/>
          </a:bodyPr>
          <a:lstStyle/>
          <a:p>
            <a:r>
              <a:rPr lang="en-US" sz="2000" dirty="0" smtClean="0"/>
              <a:t>E is in a class by itself.</a:t>
            </a:r>
            <a:endParaRPr lang="en-US" sz="2000" dirty="0"/>
          </a:p>
        </p:txBody>
      </p:sp>
      <p:sp>
        <p:nvSpPr>
          <p:cNvPr id="15" name="Rectangle 14"/>
          <p:cNvSpPr/>
          <p:nvPr/>
        </p:nvSpPr>
        <p:spPr>
          <a:xfrm>
            <a:off x="1785353" y="5882759"/>
            <a:ext cx="1093056" cy="400110"/>
          </a:xfrm>
          <a:prstGeom prst="rect">
            <a:avLst/>
          </a:prstGeom>
        </p:spPr>
        <p:txBody>
          <a:bodyPr wrap="none">
            <a:spAutoFit/>
          </a:bodyPr>
          <a:lstStyle/>
          <a:p>
            <a:r>
              <a:rPr lang="en-US" sz="2000" dirty="0" smtClean="0">
                <a:solidFill>
                  <a:srgbClr val="0000FF"/>
                </a:solidFill>
              </a:rPr>
              <a:t>X</a:t>
            </a:r>
            <a:r>
              <a:rPr lang="en-US" sz="2000" baseline="30000" dirty="0" smtClean="0">
                <a:solidFill>
                  <a:srgbClr val="0000FF"/>
                </a:solidFill>
              </a:rPr>
              <a:t>‐1</a:t>
            </a:r>
            <a:r>
              <a:rPr lang="en-US" sz="2000" dirty="0" smtClean="0">
                <a:solidFill>
                  <a:srgbClr val="0000FF"/>
                </a:solidFill>
              </a:rPr>
              <a:t>EX = E</a:t>
            </a:r>
            <a:endParaRPr lang="en-US" sz="2000" dirty="0">
              <a:solidFill>
                <a:srgbClr val="0000FF"/>
              </a:solidFill>
            </a:endParaRPr>
          </a:p>
        </p:txBody>
      </p:sp>
      <p:sp>
        <p:nvSpPr>
          <p:cNvPr id="16" name="TextBox 15"/>
          <p:cNvSpPr txBox="1"/>
          <p:nvPr/>
        </p:nvSpPr>
        <p:spPr>
          <a:xfrm>
            <a:off x="4752975" y="5438775"/>
            <a:ext cx="3343275" cy="923330"/>
          </a:xfrm>
          <a:prstGeom prst="rect">
            <a:avLst/>
          </a:prstGeom>
          <a:noFill/>
        </p:spPr>
        <p:txBody>
          <a:bodyPr wrap="square" rtlCol="0">
            <a:spAutoFit/>
          </a:bodyPr>
          <a:lstStyle/>
          <a:p>
            <a:pPr algn="ctr"/>
            <a:r>
              <a:rPr lang="en-US" dirty="0" smtClean="0"/>
              <a:t>A, B and C form a class of order 3</a:t>
            </a:r>
          </a:p>
          <a:p>
            <a:pPr algn="ctr"/>
            <a:endParaRPr lang="en-US" dirty="0" smtClean="0"/>
          </a:p>
          <a:p>
            <a:pPr algn="ctr"/>
            <a:r>
              <a:rPr lang="en-US" dirty="0" smtClean="0"/>
              <a:t>D and F form a class of order 2</a:t>
            </a:r>
            <a:endParaRPr lang="en-US" dirty="0"/>
          </a:p>
        </p:txBody>
      </p:sp>
      <p:sp>
        <p:nvSpPr>
          <p:cNvPr id="17" name="Rectangle 16"/>
          <p:cNvSpPr/>
          <p:nvPr/>
        </p:nvSpPr>
        <p:spPr>
          <a:xfrm>
            <a:off x="4690798" y="6511409"/>
            <a:ext cx="3420488" cy="369332"/>
          </a:xfrm>
          <a:prstGeom prst="rect">
            <a:avLst/>
          </a:prstGeom>
        </p:spPr>
        <p:txBody>
          <a:bodyPr wrap="none">
            <a:spAutoFit/>
          </a:bodyPr>
          <a:lstStyle/>
          <a:p>
            <a:r>
              <a:rPr lang="en-US" b="1" dirty="0" smtClean="0"/>
              <a:t>In G</a:t>
            </a:r>
            <a:r>
              <a:rPr lang="en-US" b="1" baseline="-25000" dirty="0" smtClean="0"/>
              <a:t>6</a:t>
            </a:r>
            <a:r>
              <a:rPr lang="en-US" b="1" dirty="0" smtClean="0"/>
              <a:t> A, B and C behave similarly. </a:t>
            </a:r>
            <a:endParaRPr lang="en-US" dirty="0"/>
          </a:p>
        </p:txBody>
      </p:sp>
      <p:sp>
        <p:nvSpPr>
          <p:cNvPr id="18" name="Rectangle 17"/>
          <p:cNvSpPr/>
          <p:nvPr/>
        </p:nvSpPr>
        <p:spPr>
          <a:xfrm>
            <a:off x="1171574" y="2124075"/>
            <a:ext cx="7378967" cy="646331"/>
          </a:xfrm>
          <a:prstGeom prst="rect">
            <a:avLst/>
          </a:prstGeom>
        </p:spPr>
        <p:txBody>
          <a:bodyPr wrap="square">
            <a:spAutoFit/>
          </a:bodyPr>
          <a:lstStyle/>
          <a:p>
            <a:r>
              <a:rPr lang="en-US" dirty="0" smtClean="0"/>
              <a:t>To find out what operations belong to the same class within a group, all possible similarity transformations in the group have to be performed. </a:t>
            </a:r>
            <a:endParaRPr lang="en-US" dirty="0"/>
          </a:p>
        </p:txBody>
      </p:sp>
      <p:sp>
        <p:nvSpPr>
          <p:cNvPr id="19" name="Slide Number Placeholder 18"/>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772969" y="874219"/>
            <a:ext cx="7967472" cy="1015663"/>
          </a:xfrm>
          <a:prstGeom prst="rect">
            <a:avLst/>
          </a:prstGeom>
        </p:spPr>
        <p:txBody>
          <a:bodyPr wrap="square">
            <a:spAutoFit/>
          </a:bodyPr>
          <a:lstStyle/>
          <a:p>
            <a:r>
              <a:rPr lang="en-US" sz="2000" b="1" dirty="0" smtClean="0"/>
              <a:t>Mathematical Definition</a:t>
            </a:r>
            <a:r>
              <a:rPr lang="en-US" sz="2000" dirty="0" smtClean="0"/>
              <a:t>: The elements A and B belong to the same class if there is an element X within the group such that X</a:t>
            </a:r>
            <a:r>
              <a:rPr lang="en-US" sz="2000" baseline="30000" dirty="0" smtClean="0"/>
              <a:t>‐1</a:t>
            </a:r>
            <a:r>
              <a:rPr lang="en-US" sz="2000" dirty="0" smtClean="0"/>
              <a:t>AX = B, where X</a:t>
            </a:r>
            <a:r>
              <a:rPr lang="en-US" sz="2000" baseline="30000" dirty="0" smtClean="0"/>
              <a:t>‐1</a:t>
            </a:r>
            <a:r>
              <a:rPr lang="en-US" sz="2000" dirty="0" smtClean="0"/>
              <a:t> is the inverse of X (i.e., XX</a:t>
            </a:r>
            <a:r>
              <a:rPr lang="en-US" sz="2000" baseline="30000" dirty="0" smtClean="0"/>
              <a:t>‐1</a:t>
            </a:r>
            <a:r>
              <a:rPr lang="en-US" sz="2000" dirty="0" smtClean="0"/>
              <a:t> = X</a:t>
            </a:r>
            <a:r>
              <a:rPr lang="en-US" sz="2000" baseline="30000" dirty="0" smtClean="0"/>
              <a:t>‐1</a:t>
            </a:r>
            <a:r>
              <a:rPr lang="en-US" sz="2000" dirty="0" smtClean="0"/>
              <a:t>X = E).</a:t>
            </a:r>
            <a:endParaRPr lang="en-US" sz="2000" dirty="0"/>
          </a:p>
        </p:txBody>
      </p:sp>
      <p:sp>
        <p:nvSpPr>
          <p:cNvPr id="11" name="Rectangle 10"/>
          <p:cNvSpPr/>
          <p:nvPr/>
        </p:nvSpPr>
        <p:spPr>
          <a:xfrm>
            <a:off x="501222" y="3768209"/>
            <a:ext cx="1678152" cy="400110"/>
          </a:xfrm>
          <a:prstGeom prst="rect">
            <a:avLst/>
          </a:prstGeom>
        </p:spPr>
        <p:txBody>
          <a:bodyPr wrap="none">
            <a:spAutoFit/>
          </a:bodyPr>
          <a:lstStyle/>
          <a:p>
            <a:r>
              <a:rPr lang="en-US" sz="2000" u="sng" dirty="0" smtClean="0">
                <a:solidFill>
                  <a:srgbClr val="0000FF"/>
                </a:solidFill>
              </a:rPr>
              <a:t>X</a:t>
            </a:r>
            <a:r>
              <a:rPr lang="en-US" sz="2000" u="sng" baseline="30000" dirty="0" smtClean="0">
                <a:solidFill>
                  <a:srgbClr val="0000FF"/>
                </a:solidFill>
              </a:rPr>
              <a:t>‐1 </a:t>
            </a:r>
            <a:r>
              <a:rPr lang="en-US" sz="2000" u="sng" dirty="0" smtClean="0">
                <a:solidFill>
                  <a:srgbClr val="0000FF"/>
                </a:solidFill>
              </a:rPr>
              <a:t>• </a:t>
            </a:r>
            <a:r>
              <a:rPr lang="en-US" sz="2000" u="sng" dirty="0" smtClean="0">
                <a:solidFill>
                  <a:srgbClr val="FF0000"/>
                </a:solidFill>
              </a:rPr>
              <a:t>C</a:t>
            </a:r>
            <a:r>
              <a:rPr lang="en-US" sz="2000" u="sng" baseline="-25000" dirty="0" smtClean="0">
                <a:solidFill>
                  <a:srgbClr val="FF0000"/>
                </a:solidFill>
              </a:rPr>
              <a:t>3</a:t>
            </a:r>
            <a:r>
              <a:rPr lang="en-US" sz="2000" u="sng" dirty="0" smtClean="0">
                <a:solidFill>
                  <a:srgbClr val="0000FF"/>
                </a:solidFill>
              </a:rPr>
              <a:t> • X = </a:t>
            </a:r>
            <a:r>
              <a:rPr lang="en-US" sz="2000" u="sng" dirty="0" smtClean="0">
                <a:solidFill>
                  <a:srgbClr val="008000"/>
                </a:solidFill>
              </a:rPr>
              <a:t>Z</a:t>
            </a:r>
            <a:endParaRPr lang="en-US" sz="2000" u="sng" dirty="0">
              <a:solidFill>
                <a:srgbClr val="008000"/>
              </a:solidFill>
            </a:endParaRPr>
          </a:p>
        </p:txBody>
      </p:sp>
      <p:pic>
        <p:nvPicPr>
          <p:cNvPr id="22" name="Picture 2"/>
          <p:cNvPicPr>
            <a:picLocks noChangeAspect="1" noChangeArrowheads="1"/>
          </p:cNvPicPr>
          <p:nvPr/>
        </p:nvPicPr>
        <p:blipFill>
          <a:blip r:embed="rId3" cstate="print"/>
          <a:srcRect/>
          <a:stretch>
            <a:fillRect/>
          </a:stretch>
        </p:blipFill>
        <p:spPr bwMode="auto">
          <a:xfrm>
            <a:off x="4795838" y="1910060"/>
            <a:ext cx="3856959" cy="1899940"/>
          </a:xfrm>
          <a:prstGeom prst="rect">
            <a:avLst/>
          </a:prstGeom>
          <a:noFill/>
          <a:ln w="9525">
            <a:noFill/>
            <a:miter lim="800000"/>
            <a:headEnd/>
            <a:tailEnd/>
          </a:ln>
        </p:spPr>
      </p:pic>
      <p:pic>
        <p:nvPicPr>
          <p:cNvPr id="91138" name="Picture 2"/>
          <p:cNvPicPr>
            <a:picLocks noChangeAspect="1" noChangeArrowheads="1"/>
          </p:cNvPicPr>
          <p:nvPr/>
        </p:nvPicPr>
        <p:blipFill>
          <a:blip r:embed="rId4" cstate="print"/>
          <a:srcRect/>
          <a:stretch>
            <a:fillRect/>
          </a:stretch>
        </p:blipFill>
        <p:spPr bwMode="auto">
          <a:xfrm>
            <a:off x="314326" y="4162426"/>
            <a:ext cx="3619499" cy="323530"/>
          </a:xfrm>
          <a:prstGeom prst="rect">
            <a:avLst/>
          </a:prstGeom>
          <a:noFill/>
          <a:ln w="9525">
            <a:noFill/>
            <a:miter lim="800000"/>
            <a:headEnd/>
            <a:tailEnd/>
          </a:ln>
        </p:spPr>
      </p:pic>
      <p:pic>
        <p:nvPicPr>
          <p:cNvPr id="91139" name="Picture 3"/>
          <p:cNvPicPr>
            <a:picLocks noChangeAspect="1" noChangeArrowheads="1"/>
          </p:cNvPicPr>
          <p:nvPr/>
        </p:nvPicPr>
        <p:blipFill>
          <a:blip r:embed="rId5" cstate="print"/>
          <a:srcRect/>
          <a:stretch>
            <a:fillRect/>
          </a:stretch>
        </p:blipFill>
        <p:spPr bwMode="auto">
          <a:xfrm>
            <a:off x="485775" y="4605339"/>
            <a:ext cx="3518396" cy="276349"/>
          </a:xfrm>
          <a:prstGeom prst="rect">
            <a:avLst/>
          </a:prstGeom>
          <a:noFill/>
          <a:ln w="9525">
            <a:noFill/>
            <a:miter lim="800000"/>
            <a:headEnd/>
            <a:tailEnd/>
          </a:ln>
        </p:spPr>
      </p:pic>
      <p:pic>
        <p:nvPicPr>
          <p:cNvPr id="91140" name="Picture 4"/>
          <p:cNvPicPr>
            <a:picLocks noChangeAspect="1" noChangeArrowheads="1"/>
          </p:cNvPicPr>
          <p:nvPr/>
        </p:nvPicPr>
        <p:blipFill>
          <a:blip r:embed="rId6" cstate="print"/>
          <a:srcRect/>
          <a:stretch>
            <a:fillRect/>
          </a:stretch>
        </p:blipFill>
        <p:spPr bwMode="auto">
          <a:xfrm>
            <a:off x="266700" y="5014914"/>
            <a:ext cx="3814965" cy="276349"/>
          </a:xfrm>
          <a:prstGeom prst="rect">
            <a:avLst/>
          </a:prstGeom>
          <a:noFill/>
          <a:ln w="9525">
            <a:noFill/>
            <a:miter lim="800000"/>
            <a:headEnd/>
            <a:tailEnd/>
          </a:ln>
        </p:spPr>
      </p:pic>
      <p:pic>
        <p:nvPicPr>
          <p:cNvPr id="91141" name="Picture 5"/>
          <p:cNvPicPr>
            <a:picLocks noChangeAspect="1" noChangeArrowheads="1"/>
          </p:cNvPicPr>
          <p:nvPr/>
        </p:nvPicPr>
        <p:blipFill>
          <a:blip r:embed="rId7" cstate="print"/>
          <a:srcRect/>
          <a:stretch>
            <a:fillRect/>
          </a:stretch>
        </p:blipFill>
        <p:spPr bwMode="auto">
          <a:xfrm>
            <a:off x="457200" y="5424489"/>
            <a:ext cx="3531876" cy="316790"/>
          </a:xfrm>
          <a:prstGeom prst="rect">
            <a:avLst/>
          </a:prstGeom>
          <a:noFill/>
          <a:ln w="9525">
            <a:noFill/>
            <a:miter lim="800000"/>
            <a:headEnd/>
            <a:tailEnd/>
          </a:ln>
        </p:spPr>
      </p:pic>
      <p:pic>
        <p:nvPicPr>
          <p:cNvPr id="91142" name="Picture 6"/>
          <p:cNvPicPr>
            <a:picLocks noChangeAspect="1" noChangeArrowheads="1"/>
          </p:cNvPicPr>
          <p:nvPr/>
        </p:nvPicPr>
        <p:blipFill>
          <a:blip r:embed="rId8" cstate="print"/>
          <a:srcRect/>
          <a:stretch>
            <a:fillRect/>
          </a:stretch>
        </p:blipFill>
        <p:spPr bwMode="auto">
          <a:xfrm>
            <a:off x="488951" y="5853114"/>
            <a:ext cx="3457733" cy="289829"/>
          </a:xfrm>
          <a:prstGeom prst="rect">
            <a:avLst/>
          </a:prstGeom>
          <a:noFill/>
          <a:ln w="9525">
            <a:noFill/>
            <a:miter lim="800000"/>
            <a:headEnd/>
            <a:tailEnd/>
          </a:ln>
        </p:spPr>
      </p:pic>
      <p:pic>
        <p:nvPicPr>
          <p:cNvPr id="91143" name="Picture 7"/>
          <p:cNvPicPr>
            <a:picLocks noChangeAspect="1" noChangeArrowheads="1"/>
          </p:cNvPicPr>
          <p:nvPr/>
        </p:nvPicPr>
        <p:blipFill>
          <a:blip r:embed="rId9" cstate="print"/>
          <a:srcRect/>
          <a:stretch>
            <a:fillRect/>
          </a:stretch>
        </p:blipFill>
        <p:spPr bwMode="auto">
          <a:xfrm>
            <a:off x="414339" y="6296025"/>
            <a:ext cx="3525136" cy="337011"/>
          </a:xfrm>
          <a:prstGeom prst="rect">
            <a:avLst/>
          </a:prstGeom>
          <a:noFill/>
          <a:ln w="9525">
            <a:noFill/>
            <a:miter lim="800000"/>
            <a:headEnd/>
            <a:tailEnd/>
          </a:ln>
        </p:spPr>
      </p:pic>
      <p:cxnSp>
        <p:nvCxnSpPr>
          <p:cNvPr id="25" name="Straight Connector 24"/>
          <p:cNvCxnSpPr/>
          <p:nvPr/>
        </p:nvCxnSpPr>
        <p:spPr>
          <a:xfrm>
            <a:off x="1045210" y="4909185"/>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26160" y="4475799"/>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9972" y="5304474"/>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5685" y="571881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54735" y="615696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9810" y="659511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69360" y="4880610"/>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16960" y="4485324"/>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50322" y="5275899"/>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36010" y="5728336"/>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45535" y="6137911"/>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15385" y="6585586"/>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068216" y="4577834"/>
            <a:ext cx="3389069" cy="369332"/>
          </a:xfrm>
          <a:prstGeom prst="rect">
            <a:avLst/>
          </a:prstGeom>
        </p:spPr>
        <p:txBody>
          <a:bodyPr wrap="none">
            <a:spAutoFit/>
          </a:bodyPr>
          <a:lstStyle/>
          <a:p>
            <a:pPr algn="ctr"/>
            <a:r>
              <a:rPr lang="en-US" dirty="0" smtClean="0"/>
              <a:t>C</a:t>
            </a:r>
            <a:r>
              <a:rPr lang="en-US" baseline="-25000" dirty="0" smtClean="0"/>
              <a:t>3</a:t>
            </a:r>
            <a:r>
              <a:rPr lang="en-US" dirty="0" smtClean="0"/>
              <a:t> and C</a:t>
            </a:r>
            <a:r>
              <a:rPr lang="en-US" baseline="-25000" dirty="0" smtClean="0"/>
              <a:t>3</a:t>
            </a:r>
            <a:r>
              <a:rPr lang="en-US" baseline="30000" dirty="0" smtClean="0"/>
              <a:t>2</a:t>
            </a:r>
            <a:r>
              <a:rPr lang="en-US" dirty="0" smtClean="0"/>
              <a:t> form a class of order 2</a:t>
            </a:r>
          </a:p>
        </p:txBody>
      </p:sp>
      <p:sp>
        <p:nvSpPr>
          <p:cNvPr id="38" name="Rectangle 37"/>
          <p:cNvSpPr/>
          <p:nvPr/>
        </p:nvSpPr>
        <p:spPr>
          <a:xfrm>
            <a:off x="5496218" y="4101584"/>
            <a:ext cx="2533066" cy="369332"/>
          </a:xfrm>
          <a:prstGeom prst="rect">
            <a:avLst/>
          </a:prstGeom>
        </p:spPr>
        <p:txBody>
          <a:bodyPr wrap="none">
            <a:spAutoFit/>
          </a:bodyPr>
          <a:lstStyle/>
          <a:p>
            <a:pPr algn="ctr"/>
            <a:r>
              <a:rPr lang="en-US" dirty="0" smtClean="0"/>
              <a:t>E forms a class of order 1</a:t>
            </a:r>
          </a:p>
        </p:txBody>
      </p:sp>
      <p:sp>
        <p:nvSpPr>
          <p:cNvPr id="39" name="TextBox 38"/>
          <p:cNvSpPr txBox="1"/>
          <p:nvPr/>
        </p:nvSpPr>
        <p:spPr>
          <a:xfrm>
            <a:off x="781752" y="2410076"/>
            <a:ext cx="2002055" cy="400110"/>
          </a:xfrm>
          <a:prstGeom prst="rect">
            <a:avLst/>
          </a:prstGeom>
          <a:noFill/>
        </p:spPr>
        <p:txBody>
          <a:bodyPr wrap="square" rtlCol="0">
            <a:spAutoFit/>
          </a:bodyPr>
          <a:lstStyle/>
          <a:p>
            <a:r>
              <a:rPr lang="en-US" sz="2000" u="sng" dirty="0" smtClean="0"/>
              <a:t>C</a:t>
            </a:r>
            <a:r>
              <a:rPr lang="en-US" sz="2000" u="sng" baseline="-25000" dirty="0" smtClean="0"/>
              <a:t>3v</a:t>
            </a:r>
            <a:r>
              <a:rPr lang="en-US" sz="2000" u="sng" dirty="0" smtClean="0"/>
              <a:t> point group</a:t>
            </a:r>
            <a:r>
              <a:rPr lang="en-US" sz="2000" dirty="0" smtClean="0"/>
              <a:t>-</a:t>
            </a:r>
            <a:endParaRPr lang="en-US" sz="2000" dirty="0"/>
          </a:p>
        </p:txBody>
      </p:sp>
      <p:sp>
        <p:nvSpPr>
          <p:cNvPr id="40" name="TextBox 39"/>
          <p:cNvSpPr txBox="1"/>
          <p:nvPr/>
        </p:nvSpPr>
        <p:spPr>
          <a:xfrm>
            <a:off x="1656047" y="2778216"/>
            <a:ext cx="3524450" cy="400110"/>
          </a:xfrm>
          <a:prstGeom prst="rect">
            <a:avLst/>
          </a:prstGeom>
          <a:noFill/>
        </p:spPr>
        <p:txBody>
          <a:bodyPr wrap="square" rtlCol="0">
            <a:spAutoFit/>
          </a:bodyPr>
          <a:lstStyle/>
          <a:p>
            <a:r>
              <a:rPr lang="en-US" sz="2000" dirty="0" smtClean="0"/>
              <a:t>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endParaRPr lang="en-US" sz="2000" dirty="0"/>
          </a:p>
        </p:txBody>
      </p:sp>
      <p:sp>
        <p:nvSpPr>
          <p:cNvPr id="41" name="Slide Number Placeholder 40"/>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7" grpId="0"/>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noChangeArrowheads="1"/>
          </p:cNvPicPr>
          <p:nvPr/>
        </p:nvPicPr>
        <p:blipFill>
          <a:blip r:embed="rId3" cstate="print"/>
          <a:srcRect/>
          <a:stretch>
            <a:fillRect/>
          </a:stretch>
        </p:blipFill>
        <p:spPr bwMode="auto">
          <a:xfrm>
            <a:off x="461965" y="4633914"/>
            <a:ext cx="3449220" cy="296644"/>
          </a:xfrm>
          <a:prstGeom prst="rect">
            <a:avLst/>
          </a:prstGeom>
          <a:noFill/>
          <a:ln w="9525">
            <a:noFill/>
            <a:miter lim="800000"/>
            <a:headEnd/>
            <a:tailEnd/>
          </a:ln>
        </p:spPr>
      </p:pic>
      <p:pic>
        <p:nvPicPr>
          <p:cNvPr id="92164" name="Picture 4"/>
          <p:cNvPicPr>
            <a:picLocks noChangeAspect="1" noChangeArrowheads="1"/>
          </p:cNvPicPr>
          <p:nvPr/>
        </p:nvPicPr>
        <p:blipFill>
          <a:blip r:embed="rId4" cstate="print"/>
          <a:srcRect/>
          <a:stretch>
            <a:fillRect/>
          </a:stretch>
        </p:blipFill>
        <p:spPr bwMode="auto">
          <a:xfrm>
            <a:off x="247651" y="5029200"/>
            <a:ext cx="3897094" cy="360627"/>
          </a:xfrm>
          <a:prstGeom prst="rect">
            <a:avLst/>
          </a:prstGeom>
          <a:noFill/>
          <a:ln w="9525">
            <a:noFill/>
            <a:miter lim="800000"/>
            <a:headEnd/>
            <a:tailEnd/>
          </a:ln>
        </p:spPr>
      </p:pic>
      <p:pic>
        <p:nvPicPr>
          <p:cNvPr id="92165" name="Picture 5"/>
          <p:cNvPicPr>
            <a:picLocks noChangeAspect="1" noChangeArrowheads="1"/>
          </p:cNvPicPr>
          <p:nvPr/>
        </p:nvPicPr>
        <p:blipFill>
          <a:blip r:embed="rId5" cstate="print"/>
          <a:srcRect/>
          <a:stretch>
            <a:fillRect/>
          </a:stretch>
        </p:blipFill>
        <p:spPr bwMode="auto">
          <a:xfrm>
            <a:off x="447676" y="5448300"/>
            <a:ext cx="3303806" cy="302461"/>
          </a:xfrm>
          <a:prstGeom prst="rect">
            <a:avLst/>
          </a:prstGeom>
          <a:noFill/>
          <a:ln w="9525">
            <a:noFill/>
            <a:miter lim="800000"/>
            <a:headEnd/>
            <a:tailEnd/>
          </a:ln>
        </p:spPr>
      </p:pic>
      <p:pic>
        <p:nvPicPr>
          <p:cNvPr id="92166" name="Picture 6"/>
          <p:cNvPicPr>
            <a:picLocks noChangeAspect="1" noChangeArrowheads="1"/>
          </p:cNvPicPr>
          <p:nvPr/>
        </p:nvPicPr>
        <p:blipFill>
          <a:blip r:embed="rId6" cstate="print"/>
          <a:srcRect/>
          <a:stretch>
            <a:fillRect/>
          </a:stretch>
        </p:blipFill>
        <p:spPr bwMode="auto">
          <a:xfrm>
            <a:off x="447676" y="5886450"/>
            <a:ext cx="3513202" cy="290828"/>
          </a:xfrm>
          <a:prstGeom prst="rect">
            <a:avLst/>
          </a:prstGeom>
          <a:noFill/>
          <a:ln w="9525">
            <a:noFill/>
            <a:miter lim="800000"/>
            <a:headEnd/>
            <a:tailEnd/>
          </a:ln>
        </p:spPr>
      </p:pic>
      <p:pic>
        <p:nvPicPr>
          <p:cNvPr id="92167" name="Picture 7"/>
          <p:cNvPicPr>
            <a:picLocks noChangeAspect="1" noChangeArrowheads="1"/>
          </p:cNvPicPr>
          <p:nvPr/>
        </p:nvPicPr>
        <p:blipFill>
          <a:blip r:embed="rId7" cstate="print"/>
          <a:srcRect/>
          <a:stretch>
            <a:fillRect/>
          </a:stretch>
        </p:blipFill>
        <p:spPr bwMode="auto">
          <a:xfrm>
            <a:off x="409576" y="6324600"/>
            <a:ext cx="3600450" cy="267561"/>
          </a:xfrm>
          <a:prstGeom prst="rect">
            <a:avLst/>
          </a:prstGeom>
          <a:noFill/>
          <a:ln w="9525">
            <a:noFill/>
            <a:miter lim="800000"/>
            <a:headEnd/>
            <a:tailEnd/>
          </a:ln>
        </p:spPr>
      </p:pic>
      <p:pic>
        <p:nvPicPr>
          <p:cNvPr id="92162" name="Picture 2"/>
          <p:cNvPicPr>
            <a:picLocks noChangeAspect="1" noChangeArrowheads="1"/>
          </p:cNvPicPr>
          <p:nvPr/>
        </p:nvPicPr>
        <p:blipFill>
          <a:blip r:embed="rId8" cstate="print"/>
          <a:srcRect/>
          <a:stretch>
            <a:fillRect/>
          </a:stretch>
        </p:blipFill>
        <p:spPr bwMode="auto">
          <a:xfrm>
            <a:off x="476251" y="4176714"/>
            <a:ext cx="2617452" cy="308278"/>
          </a:xfrm>
          <a:prstGeom prst="rect">
            <a:avLst/>
          </a:prstGeom>
          <a:noFill/>
          <a:ln w="9525">
            <a:noFill/>
            <a:miter lim="800000"/>
            <a:headEnd/>
            <a:tailEnd/>
          </a:ln>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Conjugate elements and classes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772969" y="874219"/>
            <a:ext cx="7967472" cy="1015663"/>
          </a:xfrm>
          <a:prstGeom prst="rect">
            <a:avLst/>
          </a:prstGeom>
        </p:spPr>
        <p:txBody>
          <a:bodyPr wrap="square">
            <a:spAutoFit/>
          </a:bodyPr>
          <a:lstStyle/>
          <a:p>
            <a:r>
              <a:rPr lang="en-US" sz="2000" b="1" dirty="0" smtClean="0"/>
              <a:t>Mathematical Definition</a:t>
            </a:r>
            <a:r>
              <a:rPr lang="en-US" sz="2000" dirty="0" smtClean="0"/>
              <a:t>: The elements A and B belong to the same class if there is an element X within the group such that X</a:t>
            </a:r>
            <a:r>
              <a:rPr lang="en-US" sz="2000" baseline="30000" dirty="0" smtClean="0"/>
              <a:t>‐1</a:t>
            </a:r>
            <a:r>
              <a:rPr lang="en-US" sz="2000" dirty="0" smtClean="0"/>
              <a:t>AX = B, where X</a:t>
            </a:r>
            <a:r>
              <a:rPr lang="en-US" sz="2000" baseline="30000" dirty="0" smtClean="0"/>
              <a:t>‐1</a:t>
            </a:r>
            <a:r>
              <a:rPr lang="en-US" sz="2000" dirty="0" smtClean="0"/>
              <a:t> is the inverse of X (i.e., XX</a:t>
            </a:r>
            <a:r>
              <a:rPr lang="en-US" sz="2000" baseline="30000" dirty="0" smtClean="0"/>
              <a:t>‐1</a:t>
            </a:r>
            <a:r>
              <a:rPr lang="en-US" sz="2000" dirty="0" smtClean="0"/>
              <a:t> = X</a:t>
            </a:r>
            <a:r>
              <a:rPr lang="en-US" sz="2000" baseline="30000" dirty="0" smtClean="0"/>
              <a:t>‐1</a:t>
            </a:r>
            <a:r>
              <a:rPr lang="en-US" sz="2000" dirty="0" smtClean="0"/>
              <a:t>X = E).</a:t>
            </a:r>
            <a:endParaRPr lang="en-US" sz="2000" dirty="0"/>
          </a:p>
        </p:txBody>
      </p:sp>
      <p:sp>
        <p:nvSpPr>
          <p:cNvPr id="11" name="Rectangle 10"/>
          <p:cNvSpPr/>
          <p:nvPr/>
        </p:nvSpPr>
        <p:spPr>
          <a:xfrm>
            <a:off x="501222" y="3768209"/>
            <a:ext cx="1642886" cy="400110"/>
          </a:xfrm>
          <a:prstGeom prst="rect">
            <a:avLst/>
          </a:prstGeom>
        </p:spPr>
        <p:txBody>
          <a:bodyPr wrap="none">
            <a:spAutoFit/>
          </a:bodyPr>
          <a:lstStyle/>
          <a:p>
            <a:r>
              <a:rPr lang="en-US" sz="2000" u="sng" dirty="0" smtClean="0">
                <a:solidFill>
                  <a:srgbClr val="0000FF"/>
                </a:solidFill>
              </a:rPr>
              <a:t>X</a:t>
            </a:r>
            <a:r>
              <a:rPr lang="en-US" sz="2000" u="sng" baseline="30000" dirty="0" smtClean="0">
                <a:solidFill>
                  <a:srgbClr val="0000FF"/>
                </a:solidFill>
              </a:rPr>
              <a:t>‐1 </a:t>
            </a:r>
            <a:r>
              <a:rPr lang="en-US" sz="2000" u="sng" dirty="0" smtClean="0">
                <a:solidFill>
                  <a:srgbClr val="0000FF"/>
                </a:solidFill>
              </a:rPr>
              <a:t>• </a:t>
            </a:r>
            <a:r>
              <a:rPr lang="en-US" sz="2000" u="sng" dirty="0" err="1" smtClean="0">
                <a:solidFill>
                  <a:srgbClr val="FF0000"/>
                </a:solidFill>
                <a:latin typeface="Symbol" pitchFamily="18" charset="2"/>
              </a:rPr>
              <a:t>s</a:t>
            </a:r>
            <a:r>
              <a:rPr lang="en-US" sz="2000" u="sng" baseline="-25000" dirty="0" err="1" smtClean="0">
                <a:solidFill>
                  <a:srgbClr val="FF0000"/>
                </a:solidFill>
              </a:rPr>
              <a:t>v</a:t>
            </a:r>
            <a:r>
              <a:rPr lang="en-US" sz="2000" u="sng" dirty="0" smtClean="0">
                <a:solidFill>
                  <a:srgbClr val="0000FF"/>
                </a:solidFill>
              </a:rPr>
              <a:t> • X = </a:t>
            </a:r>
            <a:r>
              <a:rPr lang="en-US" sz="2000" u="sng" dirty="0" smtClean="0">
                <a:solidFill>
                  <a:srgbClr val="008000"/>
                </a:solidFill>
              </a:rPr>
              <a:t>Z</a:t>
            </a:r>
            <a:endParaRPr lang="en-US" sz="2000" u="sng" dirty="0">
              <a:solidFill>
                <a:srgbClr val="008000"/>
              </a:solidFill>
            </a:endParaRPr>
          </a:p>
        </p:txBody>
      </p:sp>
      <p:sp>
        <p:nvSpPr>
          <p:cNvPr id="20" name="TextBox 19"/>
          <p:cNvSpPr txBox="1"/>
          <p:nvPr/>
        </p:nvSpPr>
        <p:spPr>
          <a:xfrm>
            <a:off x="781752" y="2410076"/>
            <a:ext cx="2002055" cy="400110"/>
          </a:xfrm>
          <a:prstGeom prst="rect">
            <a:avLst/>
          </a:prstGeom>
          <a:noFill/>
        </p:spPr>
        <p:txBody>
          <a:bodyPr wrap="square" rtlCol="0">
            <a:spAutoFit/>
          </a:bodyPr>
          <a:lstStyle/>
          <a:p>
            <a:r>
              <a:rPr lang="en-US" sz="2000" u="sng" dirty="0" smtClean="0"/>
              <a:t>C</a:t>
            </a:r>
            <a:r>
              <a:rPr lang="en-US" sz="2000" u="sng" baseline="-25000" dirty="0" smtClean="0"/>
              <a:t>3v</a:t>
            </a:r>
            <a:r>
              <a:rPr lang="en-US" sz="2000" u="sng" dirty="0" smtClean="0"/>
              <a:t> point group</a:t>
            </a:r>
            <a:r>
              <a:rPr lang="en-US" sz="2000" dirty="0" smtClean="0"/>
              <a:t>-</a:t>
            </a:r>
            <a:endParaRPr lang="en-US" sz="2000" dirty="0"/>
          </a:p>
        </p:txBody>
      </p:sp>
      <p:sp>
        <p:nvSpPr>
          <p:cNvPr id="21" name="TextBox 20"/>
          <p:cNvSpPr txBox="1"/>
          <p:nvPr/>
        </p:nvSpPr>
        <p:spPr>
          <a:xfrm>
            <a:off x="1656047" y="2778216"/>
            <a:ext cx="3524450" cy="400110"/>
          </a:xfrm>
          <a:prstGeom prst="rect">
            <a:avLst/>
          </a:prstGeom>
          <a:noFill/>
        </p:spPr>
        <p:txBody>
          <a:bodyPr wrap="square" rtlCol="0">
            <a:spAutoFit/>
          </a:bodyPr>
          <a:lstStyle/>
          <a:p>
            <a:r>
              <a:rPr lang="en-US" sz="2000" dirty="0" smtClean="0"/>
              <a:t>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endParaRPr lang="en-US" sz="2000" dirty="0"/>
          </a:p>
        </p:txBody>
      </p:sp>
      <p:pic>
        <p:nvPicPr>
          <p:cNvPr id="22" name="Picture 2"/>
          <p:cNvPicPr>
            <a:picLocks noChangeAspect="1" noChangeArrowheads="1"/>
          </p:cNvPicPr>
          <p:nvPr/>
        </p:nvPicPr>
        <p:blipFill>
          <a:blip r:embed="rId9" cstate="print"/>
          <a:srcRect/>
          <a:stretch>
            <a:fillRect/>
          </a:stretch>
        </p:blipFill>
        <p:spPr bwMode="auto">
          <a:xfrm>
            <a:off x="4795838" y="1910060"/>
            <a:ext cx="3856959" cy="1899940"/>
          </a:xfrm>
          <a:prstGeom prst="rect">
            <a:avLst/>
          </a:prstGeom>
          <a:noFill/>
          <a:ln w="9525">
            <a:noFill/>
            <a:miter lim="800000"/>
            <a:headEnd/>
            <a:tailEnd/>
          </a:ln>
        </p:spPr>
      </p:pic>
      <p:cxnSp>
        <p:nvCxnSpPr>
          <p:cNvPr id="25" name="Straight Connector 24"/>
          <p:cNvCxnSpPr/>
          <p:nvPr/>
        </p:nvCxnSpPr>
        <p:spPr>
          <a:xfrm>
            <a:off x="1045210" y="4909185"/>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26160" y="4475799"/>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9972" y="5304474"/>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5685" y="571881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54735" y="615696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9810" y="6595111"/>
            <a:ext cx="182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12210" y="4928235"/>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07335" y="4485324"/>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16997" y="5323524"/>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40760" y="5728336"/>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02685" y="6156961"/>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910" y="6595111"/>
            <a:ext cx="18288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068216" y="4577834"/>
            <a:ext cx="3389069" cy="369332"/>
          </a:xfrm>
          <a:prstGeom prst="rect">
            <a:avLst/>
          </a:prstGeom>
        </p:spPr>
        <p:txBody>
          <a:bodyPr wrap="none">
            <a:spAutoFit/>
          </a:bodyPr>
          <a:lstStyle/>
          <a:p>
            <a:pPr algn="ctr"/>
            <a:r>
              <a:rPr lang="en-US" dirty="0" smtClean="0"/>
              <a:t>C</a:t>
            </a:r>
            <a:r>
              <a:rPr lang="en-US" baseline="-25000" dirty="0" smtClean="0"/>
              <a:t>3</a:t>
            </a:r>
            <a:r>
              <a:rPr lang="en-US" dirty="0" smtClean="0"/>
              <a:t> and C</a:t>
            </a:r>
            <a:r>
              <a:rPr lang="en-US" baseline="-25000" dirty="0" smtClean="0"/>
              <a:t>3</a:t>
            </a:r>
            <a:r>
              <a:rPr lang="en-US" baseline="30000" dirty="0" smtClean="0"/>
              <a:t>2</a:t>
            </a:r>
            <a:r>
              <a:rPr lang="en-US" dirty="0" smtClean="0"/>
              <a:t> form a class of order 2</a:t>
            </a:r>
          </a:p>
        </p:txBody>
      </p:sp>
      <p:sp>
        <p:nvSpPr>
          <p:cNvPr id="38" name="Rectangle 37"/>
          <p:cNvSpPr/>
          <p:nvPr/>
        </p:nvSpPr>
        <p:spPr>
          <a:xfrm>
            <a:off x="5496218" y="4101584"/>
            <a:ext cx="2533066" cy="369332"/>
          </a:xfrm>
          <a:prstGeom prst="rect">
            <a:avLst/>
          </a:prstGeom>
        </p:spPr>
        <p:txBody>
          <a:bodyPr wrap="none">
            <a:spAutoFit/>
          </a:bodyPr>
          <a:lstStyle/>
          <a:p>
            <a:pPr algn="ctr"/>
            <a:r>
              <a:rPr lang="en-US" dirty="0" smtClean="0"/>
              <a:t>E forms a class of order 1</a:t>
            </a:r>
          </a:p>
        </p:txBody>
      </p:sp>
      <p:sp>
        <p:nvSpPr>
          <p:cNvPr id="39" name="Rectangle 38"/>
          <p:cNvSpPr/>
          <p:nvPr/>
        </p:nvSpPr>
        <p:spPr>
          <a:xfrm>
            <a:off x="4894287" y="5061977"/>
            <a:ext cx="3713261" cy="369332"/>
          </a:xfrm>
          <a:prstGeom prst="rect">
            <a:avLst/>
          </a:prstGeom>
        </p:spPr>
        <p:txBody>
          <a:bodyPr wrap="none">
            <a:spAutoFit/>
          </a:bodyPr>
          <a:lstStyle/>
          <a:p>
            <a:r>
              <a:rPr lang="en-US" dirty="0" err="1" smtClean="0">
                <a:latin typeface="Symbol" pitchFamily="18" charset="2"/>
              </a:rPr>
              <a:t>s</a:t>
            </a:r>
            <a:r>
              <a:rPr lang="en-US" baseline="-25000" dirty="0" err="1" smtClean="0"/>
              <a:t>v</a:t>
            </a:r>
            <a:r>
              <a:rPr lang="en-US" dirty="0" smtClean="0"/>
              <a:t>, </a:t>
            </a:r>
            <a:r>
              <a:rPr lang="en-US" dirty="0" err="1" smtClean="0">
                <a:latin typeface="Symbol" pitchFamily="18" charset="2"/>
              </a:rPr>
              <a:t>s</a:t>
            </a:r>
            <a:r>
              <a:rPr lang="en-US" baseline="-25000" dirty="0" err="1" smtClean="0"/>
              <a:t>v</a:t>
            </a:r>
            <a:r>
              <a:rPr lang="en-US" dirty="0" smtClean="0"/>
              <a:t>’, and </a:t>
            </a:r>
            <a:r>
              <a:rPr lang="en-US" dirty="0" err="1" smtClean="0">
                <a:latin typeface="Symbol" pitchFamily="18" charset="2"/>
              </a:rPr>
              <a:t>s</a:t>
            </a:r>
            <a:r>
              <a:rPr lang="en-US" baseline="-25000" dirty="0" err="1" smtClean="0"/>
              <a:t>v</a:t>
            </a:r>
            <a:r>
              <a:rPr lang="en-US" dirty="0" smtClean="0"/>
              <a:t>” form a class of order 3</a:t>
            </a:r>
          </a:p>
        </p:txBody>
      </p:sp>
      <p:sp>
        <p:nvSpPr>
          <p:cNvPr id="40" name="Slide Number Placeholder 39"/>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Classes in Character Tables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sp>
        <p:nvSpPr>
          <p:cNvPr id="20" name="TextBox 19"/>
          <p:cNvSpPr txBox="1"/>
          <p:nvPr/>
        </p:nvSpPr>
        <p:spPr>
          <a:xfrm>
            <a:off x="548106" y="1108910"/>
            <a:ext cx="1870282" cy="400110"/>
          </a:xfrm>
          <a:prstGeom prst="rect">
            <a:avLst/>
          </a:prstGeom>
          <a:noFill/>
        </p:spPr>
        <p:txBody>
          <a:bodyPr wrap="square" rtlCol="0">
            <a:spAutoFit/>
          </a:bodyPr>
          <a:lstStyle/>
          <a:p>
            <a:r>
              <a:rPr lang="en-US" sz="2000" u="sng" dirty="0" smtClean="0"/>
              <a:t>C</a:t>
            </a:r>
            <a:r>
              <a:rPr lang="en-US" sz="2000" u="sng" baseline="-25000" dirty="0" smtClean="0"/>
              <a:t>3v</a:t>
            </a:r>
            <a:r>
              <a:rPr lang="en-US" sz="2000" u="sng" dirty="0" smtClean="0"/>
              <a:t> point group</a:t>
            </a:r>
            <a:r>
              <a:rPr lang="en-US" sz="2000" dirty="0" smtClean="0"/>
              <a:t>-</a:t>
            </a:r>
            <a:endParaRPr lang="en-US" sz="2000" dirty="0"/>
          </a:p>
        </p:txBody>
      </p:sp>
      <p:sp>
        <p:nvSpPr>
          <p:cNvPr id="21" name="TextBox 20"/>
          <p:cNvSpPr txBox="1"/>
          <p:nvPr/>
        </p:nvSpPr>
        <p:spPr>
          <a:xfrm>
            <a:off x="1031876" y="1543725"/>
            <a:ext cx="2349500" cy="400110"/>
          </a:xfrm>
          <a:prstGeom prst="rect">
            <a:avLst/>
          </a:prstGeom>
          <a:noFill/>
        </p:spPr>
        <p:txBody>
          <a:bodyPr wrap="square" rtlCol="0">
            <a:spAutoFit/>
          </a:bodyPr>
          <a:lstStyle/>
          <a:p>
            <a:r>
              <a:rPr lang="en-US" sz="2000" dirty="0" smtClean="0"/>
              <a:t>E, C</a:t>
            </a:r>
            <a:r>
              <a:rPr lang="en-US" sz="2000" baseline="-25000" dirty="0" smtClean="0"/>
              <a:t>3</a:t>
            </a:r>
            <a:r>
              <a:rPr lang="en-US" sz="2000" dirty="0" smtClean="0"/>
              <a:t>, C</a:t>
            </a:r>
            <a:r>
              <a:rPr lang="en-US" sz="2000" baseline="-25000" dirty="0" smtClean="0"/>
              <a:t>3</a:t>
            </a:r>
            <a:r>
              <a:rPr lang="en-US" sz="2000" baseline="30000" dirty="0" smtClean="0"/>
              <a:t>2</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 </a:t>
            </a:r>
            <a:r>
              <a:rPr lang="en-US" sz="2000" dirty="0" err="1" smtClean="0">
                <a:latin typeface="Symbol" pitchFamily="18" charset="2"/>
              </a:rPr>
              <a:t>s</a:t>
            </a:r>
            <a:r>
              <a:rPr lang="en-US" sz="2000" baseline="-25000" dirty="0" err="1" smtClean="0"/>
              <a:t>v</a:t>
            </a:r>
            <a:r>
              <a:rPr lang="en-US" sz="2000" dirty="0" smtClean="0"/>
              <a:t>”</a:t>
            </a:r>
            <a:endParaRPr lang="en-US" sz="2000" dirty="0"/>
          </a:p>
        </p:txBody>
      </p:sp>
      <p:sp>
        <p:nvSpPr>
          <p:cNvPr id="37" name="Rectangle 36"/>
          <p:cNvSpPr/>
          <p:nvPr/>
        </p:nvSpPr>
        <p:spPr>
          <a:xfrm>
            <a:off x="4772941" y="1358384"/>
            <a:ext cx="3389069" cy="369332"/>
          </a:xfrm>
          <a:prstGeom prst="rect">
            <a:avLst/>
          </a:prstGeom>
        </p:spPr>
        <p:txBody>
          <a:bodyPr wrap="none">
            <a:spAutoFit/>
          </a:bodyPr>
          <a:lstStyle/>
          <a:p>
            <a:pPr algn="ctr"/>
            <a:r>
              <a:rPr lang="en-US" dirty="0" smtClean="0"/>
              <a:t>C</a:t>
            </a:r>
            <a:r>
              <a:rPr lang="en-US" baseline="-25000" dirty="0" smtClean="0"/>
              <a:t>3</a:t>
            </a:r>
            <a:r>
              <a:rPr lang="en-US" dirty="0" smtClean="0"/>
              <a:t> and C</a:t>
            </a:r>
            <a:r>
              <a:rPr lang="en-US" baseline="-25000" dirty="0" smtClean="0"/>
              <a:t>3</a:t>
            </a:r>
            <a:r>
              <a:rPr lang="en-US" baseline="30000" dirty="0" smtClean="0"/>
              <a:t>2</a:t>
            </a:r>
            <a:r>
              <a:rPr lang="en-US" dirty="0" smtClean="0"/>
              <a:t> form a class of order 2</a:t>
            </a:r>
          </a:p>
        </p:txBody>
      </p:sp>
      <p:sp>
        <p:nvSpPr>
          <p:cNvPr id="38" name="Rectangle 37"/>
          <p:cNvSpPr/>
          <p:nvPr/>
        </p:nvSpPr>
        <p:spPr>
          <a:xfrm>
            <a:off x="5200943" y="1015484"/>
            <a:ext cx="2533066" cy="369332"/>
          </a:xfrm>
          <a:prstGeom prst="rect">
            <a:avLst/>
          </a:prstGeom>
        </p:spPr>
        <p:txBody>
          <a:bodyPr wrap="none">
            <a:spAutoFit/>
          </a:bodyPr>
          <a:lstStyle/>
          <a:p>
            <a:pPr algn="ctr"/>
            <a:r>
              <a:rPr lang="en-US" dirty="0" smtClean="0"/>
              <a:t>E forms a class of order 1</a:t>
            </a:r>
          </a:p>
        </p:txBody>
      </p:sp>
      <p:sp>
        <p:nvSpPr>
          <p:cNvPr id="39" name="Rectangle 38"/>
          <p:cNvSpPr/>
          <p:nvPr/>
        </p:nvSpPr>
        <p:spPr>
          <a:xfrm>
            <a:off x="4599012" y="1709177"/>
            <a:ext cx="3713261" cy="369332"/>
          </a:xfrm>
          <a:prstGeom prst="rect">
            <a:avLst/>
          </a:prstGeom>
        </p:spPr>
        <p:txBody>
          <a:bodyPr wrap="none">
            <a:spAutoFit/>
          </a:bodyPr>
          <a:lstStyle/>
          <a:p>
            <a:r>
              <a:rPr lang="en-US" dirty="0" err="1" smtClean="0">
                <a:latin typeface="Symbol" pitchFamily="18" charset="2"/>
              </a:rPr>
              <a:t>s</a:t>
            </a:r>
            <a:r>
              <a:rPr lang="en-US" baseline="-25000" dirty="0" err="1" smtClean="0"/>
              <a:t>v</a:t>
            </a:r>
            <a:r>
              <a:rPr lang="en-US" dirty="0" smtClean="0"/>
              <a:t>, </a:t>
            </a:r>
            <a:r>
              <a:rPr lang="en-US" dirty="0" err="1" smtClean="0">
                <a:latin typeface="Symbol" pitchFamily="18" charset="2"/>
              </a:rPr>
              <a:t>s</a:t>
            </a:r>
            <a:r>
              <a:rPr lang="en-US" baseline="-25000" dirty="0" err="1" smtClean="0"/>
              <a:t>v</a:t>
            </a:r>
            <a:r>
              <a:rPr lang="en-US" dirty="0" smtClean="0"/>
              <a:t>’, and </a:t>
            </a:r>
            <a:r>
              <a:rPr lang="en-US" dirty="0" err="1" smtClean="0">
                <a:latin typeface="Symbol" pitchFamily="18" charset="2"/>
              </a:rPr>
              <a:t>s</a:t>
            </a:r>
            <a:r>
              <a:rPr lang="en-US" baseline="-25000" dirty="0" err="1" smtClean="0"/>
              <a:t>v</a:t>
            </a:r>
            <a:r>
              <a:rPr lang="en-US" dirty="0" smtClean="0"/>
              <a:t>” form a class of order 3</a:t>
            </a:r>
          </a:p>
        </p:txBody>
      </p:sp>
      <p:pic>
        <p:nvPicPr>
          <p:cNvPr id="40" name="Picture 3"/>
          <p:cNvPicPr>
            <a:picLocks noChangeAspect="1" noChangeArrowheads="1"/>
          </p:cNvPicPr>
          <p:nvPr/>
        </p:nvPicPr>
        <p:blipFill>
          <a:blip r:embed="rId3" cstate="print"/>
          <a:srcRect/>
          <a:stretch>
            <a:fillRect/>
          </a:stretch>
        </p:blipFill>
        <p:spPr bwMode="auto">
          <a:xfrm>
            <a:off x="447675" y="2747963"/>
            <a:ext cx="3695700" cy="1153313"/>
          </a:xfrm>
          <a:prstGeom prst="rect">
            <a:avLst/>
          </a:prstGeom>
          <a:noFill/>
          <a:ln w="9525">
            <a:noFill/>
            <a:miter lim="800000"/>
            <a:headEnd/>
            <a:tailEnd/>
          </a:ln>
        </p:spPr>
      </p:pic>
      <p:pic>
        <p:nvPicPr>
          <p:cNvPr id="41" name="Picture 4"/>
          <p:cNvPicPr>
            <a:picLocks noChangeAspect="1" noChangeArrowheads="1"/>
          </p:cNvPicPr>
          <p:nvPr/>
        </p:nvPicPr>
        <p:blipFill>
          <a:blip r:embed="rId4" cstate="print"/>
          <a:srcRect/>
          <a:stretch>
            <a:fillRect/>
          </a:stretch>
        </p:blipFill>
        <p:spPr bwMode="auto">
          <a:xfrm>
            <a:off x="5343525" y="2738438"/>
            <a:ext cx="2247900" cy="1228725"/>
          </a:xfrm>
          <a:prstGeom prst="rect">
            <a:avLst/>
          </a:prstGeom>
          <a:noFill/>
          <a:ln w="9525">
            <a:noFill/>
            <a:miter lim="800000"/>
            <a:headEnd/>
            <a:tailEnd/>
          </a:ln>
        </p:spPr>
      </p:pic>
      <p:sp>
        <p:nvSpPr>
          <p:cNvPr id="44" name="Rectangle 43"/>
          <p:cNvSpPr/>
          <p:nvPr/>
        </p:nvSpPr>
        <p:spPr>
          <a:xfrm>
            <a:off x="5221288" y="2210019"/>
            <a:ext cx="1665777" cy="369332"/>
          </a:xfrm>
          <a:prstGeom prst="rect">
            <a:avLst/>
          </a:prstGeom>
        </p:spPr>
        <p:txBody>
          <a:bodyPr wrap="none">
            <a:spAutoFit/>
          </a:bodyPr>
          <a:lstStyle/>
          <a:p>
            <a:r>
              <a:rPr lang="sv-SE" dirty="0" smtClean="0">
                <a:solidFill>
                  <a:srgbClr val="0000FF"/>
                </a:solidFill>
              </a:rPr>
              <a:t>Rotational Class</a:t>
            </a:r>
            <a:endParaRPr lang="en-US" b="1" dirty="0">
              <a:solidFill>
                <a:srgbClr val="0000FF"/>
              </a:solidFill>
            </a:endParaRPr>
          </a:p>
        </p:txBody>
      </p:sp>
      <p:sp>
        <p:nvSpPr>
          <p:cNvPr id="45" name="Left Brace 44"/>
          <p:cNvSpPr/>
          <p:nvPr/>
        </p:nvSpPr>
        <p:spPr>
          <a:xfrm rot="5400000">
            <a:off x="6505575" y="2476503"/>
            <a:ext cx="257175" cy="409576"/>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p:cNvSpPr/>
          <p:nvPr/>
        </p:nvSpPr>
        <p:spPr>
          <a:xfrm rot="5400000">
            <a:off x="7134225" y="2476504"/>
            <a:ext cx="257175" cy="40957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48"/>
          <p:cNvSpPr/>
          <p:nvPr/>
        </p:nvSpPr>
        <p:spPr>
          <a:xfrm>
            <a:off x="6964363" y="2219544"/>
            <a:ext cx="1648528" cy="369332"/>
          </a:xfrm>
          <a:prstGeom prst="rect">
            <a:avLst/>
          </a:prstGeom>
        </p:spPr>
        <p:txBody>
          <a:bodyPr wrap="none">
            <a:spAutoFit/>
          </a:bodyPr>
          <a:lstStyle/>
          <a:p>
            <a:r>
              <a:rPr lang="sv-SE" dirty="0" smtClean="0">
                <a:solidFill>
                  <a:srgbClr val="FF0000"/>
                </a:solidFill>
              </a:rPr>
              <a:t>Reflection Class</a:t>
            </a:r>
            <a:endParaRPr lang="en-US" b="1" dirty="0">
              <a:solidFill>
                <a:srgbClr val="FF0000"/>
              </a:solidFill>
            </a:endParaRPr>
          </a:p>
        </p:txBody>
      </p:sp>
      <p:sp>
        <p:nvSpPr>
          <p:cNvPr id="50" name="Content Placeholder 2"/>
          <p:cNvSpPr>
            <a:spLocks noGrp="1"/>
          </p:cNvSpPr>
          <p:nvPr>
            <p:ph idx="1"/>
          </p:nvPr>
        </p:nvSpPr>
        <p:spPr>
          <a:xfrm>
            <a:off x="390525" y="4257675"/>
            <a:ext cx="8229600" cy="2428875"/>
          </a:xfrm>
        </p:spPr>
        <p:txBody>
          <a:bodyPr>
            <a:normAutofit/>
          </a:bodyPr>
          <a:lstStyle/>
          <a:p>
            <a:pPr>
              <a:buNone/>
            </a:pPr>
            <a:r>
              <a:rPr lang="en-US" sz="2000" u="sng" dirty="0" smtClean="0"/>
              <a:t>Additional properties: </a:t>
            </a:r>
          </a:p>
          <a:p>
            <a:pPr>
              <a:buNone/>
            </a:pPr>
            <a:r>
              <a:rPr lang="en-US" sz="2000" dirty="0" smtClean="0"/>
              <a:t>	1) no operator occurs in more than one class </a:t>
            </a:r>
          </a:p>
          <a:p>
            <a:pPr>
              <a:buNone/>
            </a:pPr>
            <a:r>
              <a:rPr lang="en-US" sz="2000" dirty="0" smtClean="0"/>
              <a:t>	2) order of all classes must be integral factors of the order of the group </a:t>
            </a:r>
          </a:p>
          <a:p>
            <a:pPr>
              <a:buNone/>
            </a:pPr>
            <a:r>
              <a:rPr lang="en-US" sz="2000" dirty="0" smtClean="0"/>
              <a:t>	3) in an </a:t>
            </a:r>
            <a:r>
              <a:rPr lang="en-US" sz="2000" dirty="0" err="1" smtClean="0"/>
              <a:t>Abelian</a:t>
            </a:r>
            <a:r>
              <a:rPr lang="en-US" sz="2000" dirty="0" smtClean="0"/>
              <a:t> group, each operator is in a class by itself</a:t>
            </a:r>
          </a:p>
          <a:p>
            <a:pPr>
              <a:buNone/>
            </a:pPr>
            <a:r>
              <a:rPr lang="en-US" sz="2000" dirty="0" smtClean="0"/>
              <a:t>	4) E and I are always in classes by themselves</a:t>
            </a:r>
          </a:p>
          <a:p>
            <a:pPr>
              <a:buNone/>
            </a:pPr>
            <a:r>
              <a:rPr lang="en-US" sz="2000" dirty="0" smtClean="0"/>
              <a:t>	5) Rotation and inverse rotation are always the same class</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4" grpId="0"/>
      <p:bldP spid="45" grpId="0" animBg="1"/>
      <p:bldP spid="48" grpId="0" animBg="1"/>
      <p:bldP spid="49" grpId="0"/>
      <p:bldP spid="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What is Group Theory?</a:t>
            </a:r>
          </a:p>
        </p:txBody>
      </p:sp>
      <p:sp>
        <p:nvSpPr>
          <p:cNvPr id="7" name="TextBox 6"/>
          <p:cNvSpPr txBox="1"/>
          <p:nvPr/>
        </p:nvSpPr>
        <p:spPr>
          <a:xfrm>
            <a:off x="386364" y="1043184"/>
            <a:ext cx="8178085" cy="461665"/>
          </a:xfrm>
          <a:prstGeom prst="rect">
            <a:avLst/>
          </a:prstGeom>
          <a:noFill/>
        </p:spPr>
        <p:txBody>
          <a:bodyPr wrap="square" rtlCol="0">
            <a:spAutoFit/>
          </a:bodyPr>
          <a:lstStyle/>
          <a:p>
            <a:r>
              <a:rPr lang="en-US" sz="2400" b="1" dirty="0" smtClean="0"/>
              <a:t>Group theory </a:t>
            </a:r>
            <a:r>
              <a:rPr lang="en-US" sz="2400" dirty="0" smtClean="0"/>
              <a:t>studies the algebraic structures known as </a:t>
            </a:r>
            <a:r>
              <a:rPr lang="en-US" sz="2400" b="1" dirty="0" smtClean="0"/>
              <a:t>groups</a:t>
            </a:r>
            <a:r>
              <a:rPr lang="en-US" sz="2400" dirty="0" smtClean="0"/>
              <a:t>.</a:t>
            </a:r>
            <a:endParaRPr lang="en-US" sz="2400" dirty="0"/>
          </a:p>
        </p:txBody>
      </p:sp>
      <p:sp>
        <p:nvSpPr>
          <p:cNvPr id="8" name="Rectangle 7"/>
          <p:cNvSpPr/>
          <p:nvPr/>
        </p:nvSpPr>
        <p:spPr>
          <a:xfrm>
            <a:off x="412079" y="1735705"/>
            <a:ext cx="8326191" cy="1015663"/>
          </a:xfrm>
          <a:prstGeom prst="rect">
            <a:avLst/>
          </a:prstGeom>
        </p:spPr>
        <p:txBody>
          <a:bodyPr wrap="square">
            <a:spAutoFit/>
          </a:bodyPr>
          <a:lstStyle/>
          <a:p>
            <a:pPr>
              <a:buNone/>
            </a:pPr>
            <a:r>
              <a:rPr lang="en-US" sz="2000" dirty="0" smtClean="0"/>
              <a:t>[</a:t>
            </a:r>
            <a:r>
              <a:rPr lang="en-US" sz="2000" b="1" dirty="0" smtClean="0"/>
              <a:t>Group theory</a:t>
            </a:r>
            <a:r>
              <a:rPr lang="en-US" sz="2000" dirty="0" smtClean="0"/>
              <a:t>] is a collection (set) of symbols or objects together with a rule telling us how to combine them.” </a:t>
            </a:r>
          </a:p>
          <a:p>
            <a:pPr>
              <a:buNone/>
            </a:pPr>
            <a:r>
              <a:rPr lang="en-US" sz="2000" dirty="0" smtClean="0"/>
              <a:t>				-</a:t>
            </a:r>
            <a:r>
              <a:rPr lang="en-US" sz="2000" dirty="0" err="1" smtClean="0"/>
              <a:t>Hargittai</a:t>
            </a:r>
            <a:r>
              <a:rPr lang="en-US" sz="2000" dirty="0" smtClean="0"/>
              <a:t>, </a:t>
            </a:r>
            <a:r>
              <a:rPr lang="en-US" sz="2000" dirty="0" err="1" smtClean="0"/>
              <a:t>Istvan</a:t>
            </a:r>
            <a:r>
              <a:rPr lang="en-US" sz="2000" dirty="0" smtClean="0"/>
              <a:t> and </a:t>
            </a:r>
            <a:r>
              <a:rPr lang="en-US" sz="2000" dirty="0" err="1" smtClean="0"/>
              <a:t>Hargittai</a:t>
            </a:r>
            <a:endParaRPr lang="en-US" sz="2000" dirty="0" smtClean="0"/>
          </a:p>
        </p:txBody>
      </p:sp>
      <p:sp>
        <p:nvSpPr>
          <p:cNvPr id="9" name="Rectangle 8"/>
          <p:cNvSpPr/>
          <p:nvPr/>
        </p:nvSpPr>
        <p:spPr>
          <a:xfrm>
            <a:off x="463633" y="2809417"/>
            <a:ext cx="8049296" cy="1631216"/>
          </a:xfrm>
          <a:prstGeom prst="rect">
            <a:avLst/>
          </a:prstGeom>
        </p:spPr>
        <p:txBody>
          <a:bodyPr wrap="square">
            <a:spAutoFit/>
          </a:bodyPr>
          <a:lstStyle/>
          <a:p>
            <a:r>
              <a:rPr lang="en-US" sz="2000" dirty="0" smtClean="0"/>
              <a:t>[</a:t>
            </a:r>
            <a:r>
              <a:rPr lang="en-US" sz="2000" b="1" dirty="0" smtClean="0"/>
              <a:t>Group theory</a:t>
            </a:r>
            <a:r>
              <a:rPr lang="en-US" sz="2000" dirty="0" smtClean="0"/>
              <a:t>] is a branch of mathematics in which one does something to something and then compares the result with the result obtained from doing the same thing to something else, or something else to the same thing.</a:t>
            </a:r>
          </a:p>
          <a:p>
            <a:r>
              <a:rPr lang="en-US" sz="2000" dirty="0" smtClean="0"/>
              <a:t>				 –Mathematician James Newman</a:t>
            </a:r>
          </a:p>
        </p:txBody>
      </p:sp>
      <p:pic>
        <p:nvPicPr>
          <p:cNvPr id="11" name="Picture 2" descr="http://finitegeometry.org/sc/8/symaut_files/100301-WikiTheory.jpg"/>
          <p:cNvPicPr>
            <a:picLocks noChangeAspect="1" noChangeArrowheads="1"/>
          </p:cNvPicPr>
          <p:nvPr/>
        </p:nvPicPr>
        <p:blipFill>
          <a:blip r:embed="rId2" cstate="print"/>
          <a:srcRect/>
          <a:stretch>
            <a:fillRect/>
          </a:stretch>
        </p:blipFill>
        <p:spPr bwMode="auto">
          <a:xfrm>
            <a:off x="2079962" y="4521223"/>
            <a:ext cx="4772025" cy="2162176"/>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pPr>
            <a:r>
              <a:rPr lang="en-US" sz="4000" u="sng" dirty="0" smtClean="0">
                <a:latin typeface="+mj-lt"/>
                <a:ea typeface="+mj-ea"/>
                <a:cs typeface="+mj-cs"/>
              </a:rPr>
              <a:t>Classes in Character Tables</a:t>
            </a:r>
            <a:endParaRPr kumimoji="0" lang="en-US" sz="4000" b="0" i="0" u="sng" strike="noStrike" kern="1200" cap="none" spc="0" normalizeH="0" baseline="0" noProof="0" dirty="0" smtClean="0">
              <a:ln>
                <a:noFill/>
              </a:ln>
              <a:solidFill>
                <a:schemeClr val="tx1"/>
              </a:solidFill>
              <a:effectLst/>
              <a:uLnTx/>
              <a:uFillTx/>
              <a:latin typeface="+mj-lt"/>
              <a:ea typeface="+mj-ea"/>
              <a:cs typeface="+mj-cs"/>
            </a:endParaRPr>
          </a:p>
        </p:txBody>
      </p:sp>
      <p:pic>
        <p:nvPicPr>
          <p:cNvPr id="93187" name="Picture 3"/>
          <p:cNvPicPr>
            <a:picLocks noChangeAspect="1" noChangeArrowheads="1"/>
          </p:cNvPicPr>
          <p:nvPr/>
        </p:nvPicPr>
        <p:blipFill>
          <a:blip r:embed="rId3" cstate="print"/>
          <a:srcRect/>
          <a:stretch>
            <a:fillRect/>
          </a:stretch>
        </p:blipFill>
        <p:spPr bwMode="auto">
          <a:xfrm>
            <a:off x="523875" y="1871664"/>
            <a:ext cx="2886075" cy="1607732"/>
          </a:xfrm>
          <a:prstGeom prst="rect">
            <a:avLst/>
          </a:prstGeom>
          <a:noFill/>
          <a:ln w="9525">
            <a:noFill/>
            <a:miter lim="800000"/>
            <a:headEnd/>
            <a:tailEnd/>
          </a:ln>
        </p:spPr>
      </p:pic>
      <p:sp>
        <p:nvSpPr>
          <p:cNvPr id="17" name="TextBox 16"/>
          <p:cNvSpPr txBox="1"/>
          <p:nvPr/>
        </p:nvSpPr>
        <p:spPr>
          <a:xfrm>
            <a:off x="1052931" y="1451810"/>
            <a:ext cx="1870282" cy="400110"/>
          </a:xfrm>
          <a:prstGeom prst="rect">
            <a:avLst/>
          </a:prstGeom>
          <a:noFill/>
        </p:spPr>
        <p:txBody>
          <a:bodyPr wrap="square" rtlCol="0">
            <a:spAutoFit/>
          </a:bodyPr>
          <a:lstStyle/>
          <a:p>
            <a:r>
              <a:rPr lang="en-US" sz="2000" dirty="0" smtClean="0"/>
              <a:t>C</a:t>
            </a:r>
            <a:r>
              <a:rPr lang="en-US" sz="2000" baseline="-25000" dirty="0" smtClean="0"/>
              <a:t>2h</a:t>
            </a:r>
            <a:r>
              <a:rPr lang="en-US" sz="2000" dirty="0" smtClean="0"/>
              <a:t> point group-</a:t>
            </a:r>
            <a:endParaRPr lang="en-US" sz="2000" dirty="0"/>
          </a:p>
        </p:txBody>
      </p:sp>
      <p:sp>
        <p:nvSpPr>
          <p:cNvPr id="19" name="Content Placeholder 2"/>
          <p:cNvSpPr txBox="1">
            <a:spLocks/>
          </p:cNvSpPr>
          <p:nvPr/>
        </p:nvSpPr>
        <p:spPr>
          <a:xfrm>
            <a:off x="390525" y="4257675"/>
            <a:ext cx="8229600" cy="24288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Additional properties: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1) no operator occurs in more than one class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2) order of all classes must be integral factors of the order of the group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3) in an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Abelian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group, each operator is in a class by itself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4) E and I are always in classes by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5) Rotation and inverse rotation are always the same class</a:t>
            </a:r>
          </a:p>
        </p:txBody>
      </p:sp>
      <p:sp>
        <p:nvSpPr>
          <p:cNvPr id="22" name="TextBox 21"/>
          <p:cNvSpPr txBox="1"/>
          <p:nvPr/>
        </p:nvSpPr>
        <p:spPr>
          <a:xfrm>
            <a:off x="1367255" y="3471833"/>
            <a:ext cx="1013995" cy="400110"/>
          </a:xfrm>
          <a:prstGeom prst="rect">
            <a:avLst/>
          </a:prstGeom>
          <a:noFill/>
        </p:spPr>
        <p:txBody>
          <a:bodyPr wrap="square" rtlCol="0">
            <a:spAutoFit/>
          </a:bodyPr>
          <a:lstStyle/>
          <a:p>
            <a:r>
              <a:rPr lang="en-US" sz="2000" dirty="0" err="1" smtClean="0"/>
              <a:t>Abelian</a:t>
            </a:r>
            <a:endParaRPr lang="en-US" sz="2000" dirty="0"/>
          </a:p>
        </p:txBody>
      </p:sp>
      <p:pic>
        <p:nvPicPr>
          <p:cNvPr id="93188" name="Picture 4"/>
          <p:cNvPicPr>
            <a:picLocks noChangeAspect="1" noChangeArrowheads="1"/>
          </p:cNvPicPr>
          <p:nvPr/>
        </p:nvPicPr>
        <p:blipFill>
          <a:blip r:embed="rId4" cstate="print"/>
          <a:srcRect/>
          <a:stretch>
            <a:fillRect/>
          </a:stretch>
        </p:blipFill>
        <p:spPr bwMode="auto">
          <a:xfrm>
            <a:off x="4152900" y="1714500"/>
            <a:ext cx="4445648" cy="2509837"/>
          </a:xfrm>
          <a:prstGeom prst="rect">
            <a:avLst/>
          </a:prstGeom>
          <a:noFill/>
          <a:ln w="9525">
            <a:noFill/>
            <a:miter lim="800000"/>
            <a:headEnd/>
            <a:tailEnd/>
          </a:ln>
        </p:spPr>
      </p:pic>
      <p:sp>
        <p:nvSpPr>
          <p:cNvPr id="23" name="TextBox 22"/>
          <p:cNvSpPr txBox="1"/>
          <p:nvPr/>
        </p:nvSpPr>
        <p:spPr>
          <a:xfrm>
            <a:off x="5310606" y="1327985"/>
            <a:ext cx="1870282" cy="400110"/>
          </a:xfrm>
          <a:prstGeom prst="rect">
            <a:avLst/>
          </a:prstGeom>
          <a:noFill/>
        </p:spPr>
        <p:txBody>
          <a:bodyPr wrap="square" rtlCol="0">
            <a:spAutoFit/>
          </a:bodyPr>
          <a:lstStyle/>
          <a:p>
            <a:r>
              <a:rPr lang="en-US" sz="2000" dirty="0" smtClean="0"/>
              <a:t>O</a:t>
            </a:r>
            <a:r>
              <a:rPr lang="en-US" sz="2000" baseline="-25000" dirty="0" smtClean="0"/>
              <a:t>h</a:t>
            </a:r>
            <a:r>
              <a:rPr lang="en-US" sz="2000" dirty="0" smtClean="0"/>
              <a:t> point group-</a:t>
            </a:r>
            <a:endParaRPr lang="en-US" sz="20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75215"/>
            <a:ext cx="5542208" cy="5689600"/>
          </a:xfrm>
        </p:spPr>
        <p:txBody>
          <a:bodyPr>
            <a:normAutofit/>
          </a:bodyPr>
          <a:lstStyle/>
          <a:p>
            <a:r>
              <a:rPr lang="en-US" dirty="0" smtClean="0"/>
              <a:t>Define Group Theory</a:t>
            </a:r>
          </a:p>
          <a:p>
            <a:r>
              <a:rPr lang="en-US" dirty="0" smtClean="0"/>
              <a:t>The Rules for Groups</a:t>
            </a:r>
          </a:p>
          <a:p>
            <a:r>
              <a:rPr lang="en-US" dirty="0" smtClean="0"/>
              <a:t>Combination Tables</a:t>
            </a:r>
          </a:p>
          <a:p>
            <a:r>
              <a:rPr lang="en-US" dirty="0" smtClean="0"/>
              <a:t>Additional Rules/Definitions</a:t>
            </a:r>
          </a:p>
          <a:p>
            <a:pPr lvl="1"/>
            <a:r>
              <a:rPr lang="en-US" dirty="0" smtClean="0"/>
              <a:t>Subgroups</a:t>
            </a:r>
          </a:p>
          <a:p>
            <a:pPr lvl="1"/>
            <a:r>
              <a:rPr lang="en-US" dirty="0" smtClean="0"/>
              <a:t>Representations</a:t>
            </a:r>
          </a:p>
          <a:p>
            <a:pPr lvl="2"/>
            <a:r>
              <a:rPr lang="en-US" dirty="0" smtClean="0"/>
              <a:t>Reducible</a:t>
            </a:r>
          </a:p>
          <a:p>
            <a:pPr lvl="2"/>
            <a:r>
              <a:rPr lang="en-US" dirty="0" smtClean="0"/>
              <a:t>Irreducible</a:t>
            </a:r>
          </a:p>
          <a:p>
            <a:pPr lvl="1"/>
            <a:r>
              <a:rPr lang="en-US" dirty="0" smtClean="0"/>
              <a:t>Similarity Transformations</a:t>
            </a:r>
          </a:p>
          <a:p>
            <a:pPr lvl="2"/>
            <a:r>
              <a:rPr lang="en-US" dirty="0" smtClean="0"/>
              <a:t>Conjugates</a:t>
            </a:r>
          </a:p>
          <a:p>
            <a:pPr lvl="2"/>
            <a:r>
              <a:rPr lang="en-US" dirty="0" smtClean="0"/>
              <a:t>Classes</a:t>
            </a:r>
          </a:p>
          <a:p>
            <a:endParaRPr lang="en-US" dirty="0"/>
          </a:p>
        </p:txBody>
      </p:sp>
      <p:sp>
        <p:nvSpPr>
          <p:cNvPr id="7" name="TextBox 6"/>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Outline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61</a:t>
            </a:fld>
            <a:endParaRPr lang="en-US"/>
          </a:p>
        </p:txBody>
      </p:sp>
      <p:pic>
        <p:nvPicPr>
          <p:cNvPr id="87044" name="Picture 4" descr="http://www.math.ucsb.edu/~mccammon/images/tetrahedral-group300.png"/>
          <p:cNvPicPr>
            <a:picLocks noChangeAspect="1" noChangeArrowheads="1"/>
          </p:cNvPicPr>
          <p:nvPr/>
        </p:nvPicPr>
        <p:blipFill>
          <a:blip r:embed="rId2" cstate="print"/>
          <a:srcRect/>
          <a:stretch>
            <a:fillRect/>
          </a:stretch>
        </p:blipFill>
        <p:spPr bwMode="auto">
          <a:xfrm>
            <a:off x="5254354" y="1014032"/>
            <a:ext cx="3657825" cy="49746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9588"/>
            <a:ext cx="8229600" cy="4800604"/>
          </a:xfrm>
        </p:spPr>
        <p:txBody>
          <a:bodyPr>
            <a:normAutofit/>
          </a:bodyPr>
          <a:lstStyle/>
          <a:p>
            <a:r>
              <a:rPr lang="en-US" sz="2400" dirty="0" smtClean="0"/>
              <a:t>Is a mathematical formalism for describing all symmetry aspects of a molecule/crystal.</a:t>
            </a:r>
          </a:p>
          <a:p>
            <a:pPr>
              <a:buNone/>
            </a:pPr>
            <a:endParaRPr lang="en-US" sz="2400" dirty="0" smtClean="0"/>
          </a:p>
          <a:p>
            <a:r>
              <a:rPr lang="en-US" sz="2400" dirty="0" smtClean="0"/>
              <a:t>A group consists of a set of symmetry elements (and associated symmetry operations) that completely describe the symmetry of a molecule. </a:t>
            </a:r>
          </a:p>
          <a:p>
            <a:endParaRPr lang="en-US" sz="2400" dirty="0" smtClean="0"/>
          </a:p>
          <a:p>
            <a:r>
              <a:rPr lang="en-US" sz="2400" dirty="0" smtClean="0"/>
              <a:t>Rationalize and simplify many problems in chemistry.</a:t>
            </a:r>
          </a:p>
          <a:p>
            <a:pPr>
              <a:buNone/>
            </a:pPr>
            <a:endParaRPr lang="en-US" sz="2400" dirty="0" smtClean="0"/>
          </a:p>
          <a:p>
            <a:r>
              <a:rPr lang="en-US" sz="2400" dirty="0" smtClean="0"/>
              <a:t>We will use group theory to help us understand the bonding and spectroscopic features of molecules.</a:t>
            </a:r>
          </a:p>
          <a:p>
            <a:endParaRPr lang="en-US" sz="2400" dirty="0" smtClean="0"/>
          </a:p>
        </p:txBody>
      </p:sp>
      <p:sp>
        <p:nvSpPr>
          <p:cNvPr id="6" name="TextBox 5"/>
          <p:cNvSpPr txBox="1"/>
          <p:nvPr/>
        </p:nvSpPr>
        <p:spPr>
          <a:xfrm>
            <a:off x="1054842" y="254000"/>
            <a:ext cx="6984258" cy="707886"/>
          </a:xfrm>
          <a:prstGeom prst="rect">
            <a:avLst/>
          </a:prstGeom>
          <a:noFill/>
        </p:spPr>
        <p:txBody>
          <a:bodyPr wrap="square" rtlCol="0">
            <a:spAutoFit/>
          </a:bodyPr>
          <a:lstStyle/>
          <a:p>
            <a:pPr marL="342900" indent="-342900" algn="ctr"/>
            <a:r>
              <a:rPr lang="en-US" sz="4000" u="sng" dirty="0" smtClean="0"/>
              <a:t>Group Theory in Chemistry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2627744"/>
          </a:xfrm>
        </p:spPr>
        <p:txBody>
          <a:bodyPr>
            <a:normAutofit/>
          </a:bodyPr>
          <a:lstStyle/>
          <a:p>
            <a:pPr marL="514350" indent="-514350">
              <a:buFont typeface="+mj-lt"/>
              <a:buAutoNum type="arabicParenR"/>
            </a:pPr>
            <a:r>
              <a:rPr lang="en-US" sz="2800" dirty="0" smtClean="0"/>
              <a:t>The product of any two elements of the group is itself an element of the group. </a:t>
            </a:r>
          </a:p>
          <a:p>
            <a:pPr marL="514350" indent="-514350">
              <a:buFont typeface="+mj-lt"/>
              <a:buAutoNum type="arabicParenR"/>
            </a:pPr>
            <a:r>
              <a:rPr lang="en-US" sz="2800" dirty="0" smtClean="0"/>
              <a:t>The associative law is valid.</a:t>
            </a:r>
          </a:p>
          <a:p>
            <a:pPr marL="514350" indent="-514350">
              <a:buFont typeface="+mj-lt"/>
              <a:buAutoNum type="arabicParenR"/>
            </a:pPr>
            <a:r>
              <a:rPr lang="en-US" sz="2800" dirty="0" smtClean="0"/>
              <a:t>There exists an identity element.</a:t>
            </a:r>
          </a:p>
          <a:p>
            <a:pPr marL="514350" indent="-514350">
              <a:buFont typeface="+mj-lt"/>
              <a:buAutoNum type="arabicParenR"/>
            </a:pPr>
            <a:r>
              <a:rPr lang="en-US" sz="2800" dirty="0" smtClean="0"/>
              <a:t> For every element there exists an inverse.</a:t>
            </a:r>
            <a:endParaRPr lang="en-US" sz="2800" dirty="0"/>
          </a:p>
        </p:txBody>
      </p:sp>
      <p:pic>
        <p:nvPicPr>
          <p:cNvPr id="54274" name="Picture 2" descr="http://www.centerforinquiry.net/uploads/on_campus_blog/big_lebowski_walter_gun.jpg"/>
          <p:cNvPicPr>
            <a:picLocks noChangeAspect="1" noChangeArrowheads="1"/>
          </p:cNvPicPr>
          <p:nvPr/>
        </p:nvPicPr>
        <p:blipFill>
          <a:blip r:embed="rId2" cstate="print"/>
          <a:srcRect/>
          <a:stretch>
            <a:fillRect/>
          </a:stretch>
        </p:blipFill>
        <p:spPr bwMode="auto">
          <a:xfrm>
            <a:off x="5781046" y="3920150"/>
            <a:ext cx="2874066" cy="2158506"/>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463548" y="4389438"/>
            <a:ext cx="4086227" cy="13573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cstate="print"/>
          <a:srcRect/>
          <a:stretch>
            <a:fillRect/>
          </a:stretch>
        </p:blipFill>
        <p:spPr bwMode="auto">
          <a:xfrm>
            <a:off x="6200965" y="4332693"/>
            <a:ext cx="979805" cy="906982"/>
          </a:xfrm>
          <a:prstGeom prst="rect">
            <a:avLst/>
          </a:prstGeom>
          <a:noFill/>
          <a:ln w="9525">
            <a:noFill/>
            <a:miter lim="800000"/>
            <a:headEnd/>
            <a:tailEnd/>
          </a:ln>
        </p:spPr>
      </p:pic>
      <p:sp>
        <p:nvSpPr>
          <p:cNvPr id="2" name="Title 1"/>
          <p:cNvSpPr>
            <a:spLocks noGrp="1"/>
          </p:cNvSpPr>
          <p:nvPr>
            <p:ph type="title"/>
          </p:nvPr>
        </p:nvSpPr>
        <p:spPr>
          <a:xfrm>
            <a:off x="457200" y="3048"/>
            <a:ext cx="8229600" cy="1143000"/>
          </a:xfrm>
        </p:spPr>
        <p:txBody>
          <a:bodyPr>
            <a:normAutofit/>
          </a:bodyPr>
          <a:lstStyle/>
          <a:p>
            <a:r>
              <a:rPr lang="en-US" sz="4000" u="sng" dirty="0" smtClean="0"/>
              <a:t>Rules that Govern Groups</a:t>
            </a:r>
            <a:endParaRPr lang="en-US" sz="4000" u="sng" dirty="0"/>
          </a:p>
        </p:txBody>
      </p:sp>
      <p:sp>
        <p:nvSpPr>
          <p:cNvPr id="3" name="Content Placeholder 2"/>
          <p:cNvSpPr>
            <a:spLocks noGrp="1"/>
          </p:cNvSpPr>
          <p:nvPr>
            <p:ph idx="1"/>
          </p:nvPr>
        </p:nvSpPr>
        <p:spPr>
          <a:xfrm>
            <a:off x="457200" y="1120392"/>
            <a:ext cx="8229600" cy="989066"/>
          </a:xfrm>
        </p:spPr>
        <p:txBody>
          <a:bodyPr>
            <a:normAutofit/>
          </a:bodyPr>
          <a:lstStyle/>
          <a:p>
            <a:pPr marL="514350" indent="-514350">
              <a:buFont typeface="+mj-lt"/>
              <a:buAutoNum type="arabicParenR"/>
            </a:pPr>
            <a:r>
              <a:rPr lang="en-US" sz="2800" dirty="0" smtClean="0"/>
              <a:t>The product of any two elements of the group is itself an element of the group. </a:t>
            </a:r>
          </a:p>
        </p:txBody>
      </p:sp>
      <p:sp>
        <p:nvSpPr>
          <p:cNvPr id="12" name="TextBox 11"/>
          <p:cNvSpPr txBox="1"/>
          <p:nvPr/>
        </p:nvSpPr>
        <p:spPr>
          <a:xfrm>
            <a:off x="3096166" y="2933314"/>
            <a:ext cx="923453" cy="369332"/>
          </a:xfrm>
          <a:prstGeom prst="rect">
            <a:avLst/>
          </a:prstGeom>
          <a:noFill/>
        </p:spPr>
        <p:txBody>
          <a:bodyPr wrap="square" rtlCol="0">
            <a:spAutoFit/>
          </a:bodyPr>
          <a:lstStyle/>
          <a:p>
            <a:pPr algn="ctr"/>
            <a:r>
              <a:rPr lang="en-US" dirty="0" smtClean="0"/>
              <a:t>SO</a:t>
            </a:r>
            <a:r>
              <a:rPr lang="en-US" baseline="-25000" dirty="0" smtClean="0"/>
              <a:t>2</a:t>
            </a:r>
            <a:r>
              <a:rPr lang="en-US" dirty="0" smtClean="0"/>
              <a:t>Cl</a:t>
            </a:r>
            <a:r>
              <a:rPr lang="en-US" baseline="-25000" dirty="0" smtClean="0"/>
              <a:t>2</a:t>
            </a:r>
            <a:endParaRPr lang="en-US" baseline="-25000" dirty="0"/>
          </a:p>
        </p:txBody>
      </p:sp>
      <p:pic>
        <p:nvPicPr>
          <p:cNvPr id="72707" name="Picture 3"/>
          <p:cNvPicPr>
            <a:picLocks noChangeAspect="1" noChangeArrowheads="1"/>
          </p:cNvPicPr>
          <p:nvPr/>
        </p:nvPicPr>
        <p:blipFill>
          <a:blip r:embed="rId3" cstate="print"/>
          <a:srcRect/>
          <a:stretch>
            <a:fillRect/>
          </a:stretch>
        </p:blipFill>
        <p:spPr bwMode="auto">
          <a:xfrm>
            <a:off x="3099206" y="2127567"/>
            <a:ext cx="851208" cy="845084"/>
          </a:xfrm>
          <a:prstGeom prst="rect">
            <a:avLst/>
          </a:prstGeom>
          <a:noFill/>
          <a:ln w="9525">
            <a:noFill/>
            <a:miter lim="800000"/>
            <a:headEnd/>
            <a:tailEnd/>
          </a:ln>
        </p:spPr>
      </p:pic>
      <p:pic>
        <p:nvPicPr>
          <p:cNvPr id="72708" name="Picture 4"/>
          <p:cNvPicPr>
            <a:picLocks noChangeAspect="1" noChangeArrowheads="1"/>
          </p:cNvPicPr>
          <p:nvPr/>
        </p:nvPicPr>
        <p:blipFill>
          <a:blip r:embed="rId4" cstate="print"/>
          <a:srcRect/>
          <a:stretch>
            <a:fillRect/>
          </a:stretch>
        </p:blipFill>
        <p:spPr bwMode="auto">
          <a:xfrm>
            <a:off x="4224928" y="2807285"/>
            <a:ext cx="2371201" cy="298056"/>
          </a:xfrm>
          <a:prstGeom prst="rect">
            <a:avLst/>
          </a:prstGeom>
          <a:noFill/>
          <a:ln w="9525">
            <a:noFill/>
            <a:miter lim="800000"/>
            <a:headEnd/>
            <a:tailEnd/>
          </a:ln>
        </p:spPr>
      </p:pic>
      <p:sp>
        <p:nvSpPr>
          <p:cNvPr id="15" name="TextBox 14"/>
          <p:cNvSpPr txBox="1"/>
          <p:nvPr/>
        </p:nvSpPr>
        <p:spPr>
          <a:xfrm>
            <a:off x="4517560" y="2290525"/>
            <a:ext cx="1810693" cy="369332"/>
          </a:xfrm>
          <a:prstGeom prst="rect">
            <a:avLst/>
          </a:prstGeom>
          <a:noFill/>
        </p:spPr>
        <p:txBody>
          <a:bodyPr wrap="square" rtlCol="0">
            <a:spAutoFit/>
          </a:bodyPr>
          <a:lstStyle/>
          <a:p>
            <a:pPr algn="ctr"/>
            <a:r>
              <a:rPr lang="en-US" dirty="0" smtClean="0"/>
              <a:t>C</a:t>
            </a:r>
            <a:r>
              <a:rPr lang="en-US" baseline="-25000" dirty="0" smtClean="0"/>
              <a:t>2v</a:t>
            </a:r>
            <a:r>
              <a:rPr lang="en-US" dirty="0" smtClean="0"/>
              <a:t> point group</a:t>
            </a:r>
            <a:endParaRPr lang="en-US" dirty="0"/>
          </a:p>
        </p:txBody>
      </p:sp>
      <p:sp>
        <p:nvSpPr>
          <p:cNvPr id="16" name="Rectangle 15"/>
          <p:cNvSpPr/>
          <p:nvPr/>
        </p:nvSpPr>
        <p:spPr>
          <a:xfrm>
            <a:off x="1688027" y="3543078"/>
            <a:ext cx="1382110" cy="400110"/>
          </a:xfrm>
          <a:prstGeom prst="rect">
            <a:avLst/>
          </a:prstGeom>
        </p:spPr>
        <p:txBody>
          <a:bodyPr wrap="none">
            <a:spAutoFit/>
          </a:bodyPr>
          <a:lstStyle/>
          <a:p>
            <a:r>
              <a:rPr lang="en-US" sz="2000" dirty="0" err="1" smtClean="0">
                <a:latin typeface="Symbol" pitchFamily="18" charset="2"/>
              </a:rPr>
              <a:t>s</a:t>
            </a:r>
            <a:r>
              <a:rPr lang="en-US" sz="2000" baseline="-25000" dirty="0" err="1" smtClean="0"/>
              <a:t>v</a:t>
            </a:r>
            <a:r>
              <a:rPr lang="en-US" sz="2000" dirty="0" smtClean="0"/>
              <a:t> • C</a:t>
            </a:r>
            <a:r>
              <a:rPr lang="en-US" sz="2000" baseline="-25000" dirty="0" smtClean="0"/>
              <a:t>2</a:t>
            </a:r>
            <a:r>
              <a:rPr lang="en-US" sz="2000" dirty="0" smtClean="0"/>
              <a:t> = __</a:t>
            </a:r>
            <a:endParaRPr lang="en-US" sz="2000" dirty="0"/>
          </a:p>
        </p:txBody>
      </p:sp>
      <p:pic>
        <p:nvPicPr>
          <p:cNvPr id="72709" name="Picture 5"/>
          <p:cNvPicPr>
            <a:picLocks noChangeAspect="1" noChangeArrowheads="1"/>
          </p:cNvPicPr>
          <p:nvPr/>
        </p:nvPicPr>
        <p:blipFill>
          <a:blip r:embed="rId5" cstate="print"/>
          <a:srcRect/>
          <a:stretch>
            <a:fillRect/>
          </a:stretch>
        </p:blipFill>
        <p:spPr bwMode="auto">
          <a:xfrm>
            <a:off x="109701" y="4243738"/>
            <a:ext cx="4320378" cy="1097801"/>
          </a:xfrm>
          <a:prstGeom prst="rect">
            <a:avLst/>
          </a:prstGeom>
          <a:noFill/>
          <a:ln w="9525">
            <a:noFill/>
            <a:miter lim="800000"/>
            <a:headEnd/>
            <a:tailEnd/>
          </a:ln>
        </p:spPr>
      </p:pic>
      <p:pic>
        <p:nvPicPr>
          <p:cNvPr id="72710" name="Picture 6"/>
          <p:cNvPicPr>
            <a:picLocks noChangeAspect="1" noChangeArrowheads="1"/>
          </p:cNvPicPr>
          <p:nvPr/>
        </p:nvPicPr>
        <p:blipFill>
          <a:blip r:embed="rId6" cstate="print"/>
          <a:srcRect/>
          <a:stretch>
            <a:fillRect/>
          </a:stretch>
        </p:blipFill>
        <p:spPr bwMode="auto">
          <a:xfrm>
            <a:off x="1067838" y="5477347"/>
            <a:ext cx="2453960" cy="934539"/>
          </a:xfrm>
          <a:prstGeom prst="rect">
            <a:avLst/>
          </a:prstGeom>
          <a:noFill/>
          <a:ln w="9525">
            <a:noFill/>
            <a:miter lim="800000"/>
            <a:headEnd/>
            <a:tailEnd/>
          </a:ln>
        </p:spPr>
      </p:pic>
      <p:sp>
        <p:nvSpPr>
          <p:cNvPr id="19" name="Rectangle 18"/>
          <p:cNvSpPr/>
          <p:nvPr/>
        </p:nvSpPr>
        <p:spPr>
          <a:xfrm>
            <a:off x="2637210" y="3534048"/>
            <a:ext cx="455253" cy="369332"/>
          </a:xfrm>
          <a:prstGeom prst="rect">
            <a:avLst/>
          </a:prstGeom>
        </p:spPr>
        <p:txBody>
          <a:bodyPr wrap="none">
            <a:spAutoFit/>
          </a:bodyPr>
          <a:lstStyle/>
          <a:p>
            <a:r>
              <a:rPr lang="en-US" dirty="0" err="1" smtClean="0">
                <a:latin typeface="Symbol" pitchFamily="18" charset="2"/>
              </a:rPr>
              <a:t>s</a:t>
            </a:r>
            <a:r>
              <a:rPr lang="en-US" baseline="-25000" dirty="0" err="1" smtClean="0"/>
              <a:t>v</a:t>
            </a:r>
            <a:r>
              <a:rPr lang="en-US" dirty="0" smtClean="0"/>
              <a:t>’</a:t>
            </a:r>
            <a:endParaRPr lang="en-US" dirty="0"/>
          </a:p>
        </p:txBody>
      </p:sp>
      <p:pic>
        <p:nvPicPr>
          <p:cNvPr id="74754" name="Picture 2"/>
          <p:cNvPicPr>
            <a:picLocks noChangeAspect="1" noChangeArrowheads="1"/>
          </p:cNvPicPr>
          <p:nvPr/>
        </p:nvPicPr>
        <p:blipFill>
          <a:blip r:embed="rId7" cstate="print"/>
          <a:srcRect/>
          <a:stretch>
            <a:fillRect/>
          </a:stretch>
        </p:blipFill>
        <p:spPr bwMode="auto">
          <a:xfrm>
            <a:off x="4764703" y="4282756"/>
            <a:ext cx="966159" cy="973011"/>
          </a:xfrm>
          <a:prstGeom prst="rect">
            <a:avLst/>
          </a:prstGeom>
          <a:noFill/>
          <a:ln w="9525">
            <a:noFill/>
            <a:miter lim="800000"/>
            <a:headEnd/>
            <a:tailEnd/>
          </a:ln>
        </p:spPr>
      </p:pic>
      <p:sp>
        <p:nvSpPr>
          <p:cNvPr id="17" name="Rectangle 16"/>
          <p:cNvSpPr/>
          <p:nvPr/>
        </p:nvSpPr>
        <p:spPr>
          <a:xfrm>
            <a:off x="6158930" y="3487247"/>
            <a:ext cx="1382110" cy="400110"/>
          </a:xfrm>
          <a:prstGeom prst="rect">
            <a:avLst/>
          </a:prstGeom>
        </p:spPr>
        <p:txBody>
          <a:bodyPr wrap="none">
            <a:spAutoFit/>
          </a:bodyPr>
          <a:lstStyle/>
          <a:p>
            <a:r>
              <a:rPr lang="en-US" sz="2000" dirty="0" smtClean="0"/>
              <a:t>C</a:t>
            </a:r>
            <a:r>
              <a:rPr lang="en-US" sz="2000" baseline="-25000" dirty="0" smtClean="0"/>
              <a:t>2</a:t>
            </a:r>
            <a:r>
              <a:rPr lang="en-US" sz="2000" dirty="0" smtClean="0"/>
              <a:t> • </a:t>
            </a:r>
            <a:r>
              <a:rPr lang="en-US" sz="2000" dirty="0" err="1" smtClean="0">
                <a:latin typeface="Symbol" pitchFamily="18" charset="2"/>
              </a:rPr>
              <a:t>s</a:t>
            </a:r>
            <a:r>
              <a:rPr lang="en-US" sz="2000" baseline="-25000" dirty="0" err="1" smtClean="0"/>
              <a:t>v</a:t>
            </a:r>
            <a:r>
              <a:rPr lang="en-US" sz="2000" dirty="0" smtClean="0"/>
              <a:t> = __</a:t>
            </a:r>
            <a:endParaRPr lang="en-US" sz="2000" dirty="0"/>
          </a:p>
        </p:txBody>
      </p:sp>
      <p:sp>
        <p:nvSpPr>
          <p:cNvPr id="18" name="Rectangle 17"/>
          <p:cNvSpPr/>
          <p:nvPr/>
        </p:nvSpPr>
        <p:spPr>
          <a:xfrm>
            <a:off x="7108113" y="3478217"/>
            <a:ext cx="455253" cy="369332"/>
          </a:xfrm>
          <a:prstGeom prst="rect">
            <a:avLst/>
          </a:prstGeom>
        </p:spPr>
        <p:txBody>
          <a:bodyPr wrap="none">
            <a:spAutoFit/>
          </a:bodyPr>
          <a:lstStyle/>
          <a:p>
            <a:r>
              <a:rPr lang="en-US" dirty="0" err="1" smtClean="0">
                <a:latin typeface="Symbol" pitchFamily="18" charset="2"/>
              </a:rPr>
              <a:t>s</a:t>
            </a:r>
            <a:r>
              <a:rPr lang="en-US" baseline="-25000" dirty="0" err="1" smtClean="0"/>
              <a:t>v</a:t>
            </a:r>
            <a:r>
              <a:rPr lang="en-US" dirty="0" smtClean="0"/>
              <a:t>’</a:t>
            </a:r>
            <a:endParaRPr lang="en-US" dirty="0"/>
          </a:p>
        </p:txBody>
      </p:sp>
      <p:pic>
        <p:nvPicPr>
          <p:cNvPr id="74755" name="Picture 3"/>
          <p:cNvPicPr>
            <a:picLocks noChangeAspect="1" noChangeArrowheads="1"/>
          </p:cNvPicPr>
          <p:nvPr/>
        </p:nvPicPr>
        <p:blipFill>
          <a:blip r:embed="rId8" cstate="print"/>
          <a:srcRect/>
          <a:stretch>
            <a:fillRect/>
          </a:stretch>
        </p:blipFill>
        <p:spPr bwMode="auto">
          <a:xfrm>
            <a:off x="5645154" y="4547071"/>
            <a:ext cx="692289" cy="260539"/>
          </a:xfrm>
          <a:prstGeom prst="rect">
            <a:avLst/>
          </a:prstGeom>
          <a:noFill/>
          <a:ln w="9525">
            <a:noFill/>
            <a:miter lim="800000"/>
            <a:headEnd/>
            <a:tailEnd/>
          </a:ln>
        </p:spPr>
      </p:pic>
      <p:pic>
        <p:nvPicPr>
          <p:cNvPr id="74757" name="Picture 5"/>
          <p:cNvPicPr>
            <a:picLocks noChangeAspect="1" noChangeArrowheads="1"/>
          </p:cNvPicPr>
          <p:nvPr/>
        </p:nvPicPr>
        <p:blipFill>
          <a:blip r:embed="rId9" cstate="print"/>
          <a:srcRect/>
          <a:stretch>
            <a:fillRect/>
          </a:stretch>
        </p:blipFill>
        <p:spPr bwMode="auto">
          <a:xfrm>
            <a:off x="7281423" y="4513820"/>
            <a:ext cx="631322" cy="300630"/>
          </a:xfrm>
          <a:prstGeom prst="rect">
            <a:avLst/>
          </a:prstGeom>
          <a:noFill/>
          <a:ln w="9525">
            <a:noFill/>
            <a:miter lim="800000"/>
            <a:headEnd/>
            <a:tailEnd/>
          </a:ln>
        </p:spPr>
      </p:pic>
      <p:pic>
        <p:nvPicPr>
          <p:cNvPr id="74758" name="Picture 6"/>
          <p:cNvPicPr>
            <a:picLocks noChangeAspect="1" noChangeArrowheads="1"/>
          </p:cNvPicPr>
          <p:nvPr/>
        </p:nvPicPr>
        <p:blipFill>
          <a:blip r:embed="rId10" cstate="print"/>
          <a:srcRect/>
          <a:stretch>
            <a:fillRect/>
          </a:stretch>
        </p:blipFill>
        <p:spPr bwMode="auto">
          <a:xfrm>
            <a:off x="7959781" y="4282330"/>
            <a:ext cx="994090" cy="1007708"/>
          </a:xfrm>
          <a:prstGeom prst="rect">
            <a:avLst/>
          </a:prstGeom>
          <a:noFill/>
          <a:ln w="9525">
            <a:noFill/>
            <a:miter lim="800000"/>
            <a:headEnd/>
            <a:tailEnd/>
          </a:ln>
        </p:spPr>
      </p:pic>
      <p:pic>
        <p:nvPicPr>
          <p:cNvPr id="74759" name="Picture 7"/>
          <p:cNvPicPr>
            <a:picLocks noChangeAspect="1" noChangeArrowheads="1"/>
          </p:cNvPicPr>
          <p:nvPr/>
        </p:nvPicPr>
        <p:blipFill>
          <a:blip r:embed="rId11" cstate="print"/>
          <a:srcRect/>
          <a:stretch>
            <a:fillRect/>
          </a:stretch>
        </p:blipFill>
        <p:spPr bwMode="auto">
          <a:xfrm>
            <a:off x="5609801" y="5484595"/>
            <a:ext cx="2401883" cy="925264"/>
          </a:xfrm>
          <a:prstGeom prst="rect">
            <a:avLst/>
          </a:prstGeom>
          <a:noFill/>
          <a:ln w="9525">
            <a:noFill/>
            <a:miter lim="800000"/>
            <a:headEnd/>
            <a:tailEnd/>
          </a:ln>
        </p:spPr>
      </p:pic>
      <p:sp>
        <p:nvSpPr>
          <p:cNvPr id="22" name="TextBox 21"/>
          <p:cNvSpPr txBox="1"/>
          <p:nvPr/>
        </p:nvSpPr>
        <p:spPr>
          <a:xfrm>
            <a:off x="777087" y="2849585"/>
            <a:ext cx="1422909" cy="369332"/>
          </a:xfrm>
          <a:prstGeom prst="rect">
            <a:avLst/>
          </a:prstGeom>
          <a:noFill/>
        </p:spPr>
        <p:txBody>
          <a:bodyPr wrap="square" rtlCol="0">
            <a:spAutoFit/>
          </a:bodyPr>
          <a:lstStyle/>
          <a:p>
            <a:r>
              <a:rPr lang="en-US" dirty="0" smtClean="0">
                <a:solidFill>
                  <a:srgbClr val="FF0000"/>
                </a:solidFill>
              </a:rPr>
              <a:t>Perform First</a:t>
            </a:r>
            <a:endParaRPr lang="en-US" dirty="0">
              <a:solidFill>
                <a:srgbClr val="FF0000"/>
              </a:solidFill>
            </a:endParaRPr>
          </a:p>
        </p:txBody>
      </p:sp>
      <p:cxnSp>
        <p:nvCxnSpPr>
          <p:cNvPr id="23" name="Straight Arrow Connector 22"/>
          <p:cNvCxnSpPr/>
          <p:nvPr/>
        </p:nvCxnSpPr>
        <p:spPr>
          <a:xfrm>
            <a:off x="2027976" y="3168713"/>
            <a:ext cx="232377" cy="4406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487" y="3164947"/>
            <a:ext cx="1732213" cy="369332"/>
          </a:xfrm>
          <a:prstGeom prst="rect">
            <a:avLst/>
          </a:prstGeom>
          <a:noFill/>
        </p:spPr>
        <p:txBody>
          <a:bodyPr wrap="square" rtlCol="0">
            <a:spAutoFit/>
          </a:bodyPr>
          <a:lstStyle/>
          <a:p>
            <a:r>
              <a:rPr lang="en-US" dirty="0" smtClean="0">
                <a:solidFill>
                  <a:srgbClr val="FF0000"/>
                </a:solidFill>
              </a:rPr>
              <a:t>Perform Second</a:t>
            </a:r>
            <a:endParaRPr lang="en-US" dirty="0">
              <a:solidFill>
                <a:srgbClr val="FF0000"/>
              </a:solidFill>
            </a:endParaRPr>
          </a:p>
        </p:txBody>
      </p:sp>
      <p:cxnSp>
        <p:nvCxnSpPr>
          <p:cNvPr id="28" name="Straight Arrow Connector 27"/>
          <p:cNvCxnSpPr/>
          <p:nvPr/>
        </p:nvCxnSpPr>
        <p:spPr>
          <a:xfrm>
            <a:off x="1629624" y="3476531"/>
            <a:ext cx="158440" cy="2489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10447" y="6452456"/>
            <a:ext cx="5468583" cy="369332"/>
          </a:xfrm>
          <a:prstGeom prst="rect">
            <a:avLst/>
          </a:prstGeom>
          <a:noFill/>
        </p:spPr>
        <p:txBody>
          <a:bodyPr wrap="square" rtlCol="0">
            <a:spAutoFit/>
          </a:bodyPr>
          <a:lstStyle/>
          <a:p>
            <a:pPr algn="ctr"/>
            <a:r>
              <a:rPr lang="en-US" dirty="0" smtClean="0">
                <a:solidFill>
                  <a:srgbClr val="FF0000"/>
                </a:solidFill>
              </a:rPr>
              <a:t>For C</a:t>
            </a:r>
            <a:r>
              <a:rPr lang="en-US" baseline="-25000" dirty="0" smtClean="0">
                <a:solidFill>
                  <a:srgbClr val="FF0000"/>
                </a:solidFill>
              </a:rPr>
              <a:t>2v</a:t>
            </a:r>
            <a:r>
              <a:rPr lang="en-US" dirty="0" smtClean="0">
                <a:solidFill>
                  <a:srgbClr val="FF0000"/>
                </a:solidFill>
              </a:rPr>
              <a:t> order does not matter (</a:t>
            </a:r>
            <a:r>
              <a:rPr lang="en-US" dirty="0" err="1" smtClean="0">
                <a:solidFill>
                  <a:srgbClr val="FF0000"/>
                </a:solidFill>
              </a:rPr>
              <a:t>Abelian</a:t>
            </a:r>
            <a:r>
              <a:rPr lang="en-US" dirty="0" smtClean="0">
                <a:solidFill>
                  <a:srgbClr val="FF0000"/>
                </a:solidFill>
              </a:rPr>
              <a:t> Group)!</a:t>
            </a:r>
            <a:endParaRPr lang="en-US" dirty="0">
              <a:solidFill>
                <a:srgbClr val="FF0000"/>
              </a:solidFill>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7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7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7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7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7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7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7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17" grpId="0"/>
      <p:bldP spid="18" grpId="0"/>
      <p:bldP spid="22" grpId="0"/>
      <p:bldP spid="27"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15134</TotalTime>
  <Words>3200</Words>
  <Application>Microsoft Office PowerPoint</Application>
  <PresentationFormat>On-screen Show (4:3)</PresentationFormat>
  <Paragraphs>733</Paragraphs>
  <Slides>61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CS ChemDraw Drawing</vt:lpstr>
      <vt:lpstr>Part 2.4: Rules that Govern Symmetry</vt:lpstr>
      <vt:lpstr>Slide 2</vt:lpstr>
      <vt:lpstr>Slide 3</vt:lpstr>
      <vt:lpstr>Slide 4</vt:lpstr>
      <vt:lpstr>Slide 5</vt:lpstr>
      <vt:lpstr>Slide 6</vt:lpstr>
      <vt:lpstr>Slide 7</vt:lpstr>
      <vt:lpstr>Rules that Govern Groups</vt:lpstr>
      <vt:lpstr>Rules that Govern Groups</vt:lpstr>
      <vt:lpstr>Rules that Govern Groups</vt:lpstr>
      <vt:lpstr>Rules that Govern Groups</vt:lpstr>
      <vt:lpstr>Rules that Govern Groups</vt:lpstr>
      <vt:lpstr>Rules that Govern Groups</vt:lpstr>
      <vt:lpstr>Rules that Govern Groups</vt:lpstr>
      <vt:lpstr>Rules that Govern Groups</vt:lpstr>
      <vt:lpstr>Slide 16</vt:lpstr>
      <vt:lpstr>Example: A-F</vt:lpstr>
      <vt:lpstr>Example: A-F</vt:lpstr>
      <vt:lpstr>Example: A-F</vt:lpstr>
      <vt:lpstr>Example: A-F</vt:lpstr>
      <vt:lpstr>Example: A-F</vt:lpstr>
      <vt:lpstr>Example: A-F</vt:lpstr>
      <vt:lpstr>Example: A-F</vt:lpstr>
      <vt:lpstr>Example: A-F</vt:lpstr>
      <vt:lpstr>Example: C2h</vt:lpstr>
      <vt:lpstr>Example: H2O (C2v)</vt:lpstr>
      <vt:lpstr>Example: CH3Cl (C3v)</vt:lpstr>
      <vt:lpstr>Slide 28</vt:lpstr>
      <vt:lpstr>Rules that Govern Groups</vt:lpstr>
      <vt:lpstr>Rules that Govern Groups</vt:lpstr>
      <vt:lpstr>Point Groups and Group Theory</vt:lpstr>
      <vt:lpstr>Additional Rules/Definitions</vt:lpstr>
      <vt:lpstr>Subgroups</vt:lpstr>
      <vt:lpstr>Subgroups</vt:lpstr>
      <vt:lpstr>Subgroups</vt:lpstr>
      <vt:lpstr>Why Subgroups?</vt:lpstr>
      <vt:lpstr>Additional Rules/Definitions</vt:lpstr>
      <vt:lpstr>Slide 38</vt:lpstr>
      <vt:lpstr>Slide 39</vt:lpstr>
      <vt:lpstr>Irreducible Representation</vt:lpstr>
      <vt:lpstr>Additional Rules/Definitions</vt:lpstr>
      <vt:lpstr>Basis Functions</vt:lpstr>
      <vt:lpstr>Basis Functions</vt:lpstr>
      <vt:lpstr>Basis Functions</vt:lpstr>
      <vt:lpstr>Additional Rules/Definitions</vt:lpstr>
      <vt:lpstr>Similarity Transformations</vt:lpstr>
      <vt:lpstr>Block Diagonalizing a Matrix</vt:lpstr>
      <vt:lpstr>Slide 48</vt:lpstr>
      <vt:lpstr>Slide 49</vt:lpstr>
      <vt:lpstr>Block Diagonalizing a Matrix</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Group Theory?</dc:title>
  <dc:creator>Vastib</dc:creator>
  <cp:lastModifiedBy>Vastib</cp:lastModifiedBy>
  <cp:revision>80</cp:revision>
  <dcterms:created xsi:type="dcterms:W3CDTF">2006-08-16T00:00:00Z</dcterms:created>
  <dcterms:modified xsi:type="dcterms:W3CDTF">2014-10-24T16:36:32Z</dcterms:modified>
</cp:coreProperties>
</file>